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hyperlink" Target="https://gamma.app" TargetMode="Externa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8.png"/><Relationship Id="rId7" Type="http://schemas.openxmlformats.org/officeDocument/2006/relationships/hyperlink" Target="https://gamma.app" TargetMode="Externa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0" Type="http://schemas.openxmlformats.org/officeDocument/2006/relationships/notesSlide" Target="../notesSlides/notesSlide7.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75000"/>
            </a:srgbClr>
          </a:solidFill>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00">
              <a:alpha val="80000"/>
            </a:srgbClr>
          </a:solidFill>
        </p:spPr>
      </p:sp>
      <p:sp>
        <p:nvSpPr>
          <p:cNvPr id="6" name="Text 2"/>
          <p:cNvSpPr/>
          <p:nvPr/>
        </p:nvSpPr>
        <p:spPr>
          <a:xfrm>
            <a:off x="864037" y="1794153"/>
            <a:ext cx="12902327" cy="2129314"/>
          </a:xfrm>
          <a:prstGeom prst="rect">
            <a:avLst/>
          </a:prstGeom>
          <a:noFill/>
        </p:spPr>
        <p:txBody>
          <a:bodyPr wrap="square" lIns="0" tIns="0" rIns="0" bIns="0" rtlCol="0" anchor="t"/>
          <a:lstStyle/>
          <a:p>
            <a:pPr marL="0" indent="0">
              <a:lnSpc>
                <a:spcPts val="8350"/>
              </a:lnSpc>
              <a:buNone/>
            </a:pPr>
            <a:r>
              <a:rPr lang="en-US" sz="6700" dirty="0">
                <a:solidFill>
                  <a:srgbClr val="F2F0F4"/>
                </a:solidFill>
                <a:latin typeface="Montserrat" pitchFamily="34" charset="0"/>
                <a:ea typeface="Montserrat" pitchFamily="34" charset="-122"/>
                <a:cs typeface="Montserrat" pitchFamily="34" charset="-120"/>
              </a:rPr>
              <a:t>Pentingnya UI UX di Dunia Kerja</a:t>
            </a:r>
            <a:endParaRPr lang="en-US" sz="6700" dirty="0"/>
          </a:p>
        </p:txBody>
      </p:sp>
      <p:sp>
        <p:nvSpPr>
          <p:cNvPr id="7" name="Text 3"/>
          <p:cNvSpPr/>
          <p:nvPr/>
        </p:nvSpPr>
        <p:spPr>
          <a:xfrm>
            <a:off x="864037" y="4293751"/>
            <a:ext cx="12902327" cy="1185148"/>
          </a:xfrm>
          <a:prstGeom prst="rect">
            <a:avLst/>
          </a:prstGeom>
          <a:noFill/>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Dalam dunia kerja yang semakin digital, penerapan UI (User Interface) dan UX (User Experience) menjadi kunci utama untuk meningkatkan produktivitas, efisiensi, dan kepuasan pengguna. Dengan memahami dan menerapkan prinsip-prinsip UI UX, perusahaan dapat menciptakan pengalaman kerja yang lebih baik bagi karyawan.</a:t>
            </a:r>
            <a:endParaRPr lang="en-US" sz="1900" dirty="0"/>
          </a:p>
        </p:txBody>
      </p:sp>
      <p:pic>
        <p:nvPicPr>
          <p:cNvPr id="8" name="Image 2" descr="preencoded.png"/>
          <p:cNvPicPr>
            <a:picLocks noChangeAspect="1"/>
          </p:cNvPicPr>
          <p:nvPr/>
        </p:nvPicPr>
        <p:blipFill>
          <a:blip r:embed="rId3"/>
          <a:stretch>
            <a:fillRect/>
          </a:stretch>
        </p:blipFill>
        <p:spPr>
          <a:xfrm>
            <a:off x="864037" y="5756553"/>
            <a:ext cx="2945844" cy="678894"/>
          </a:xfrm>
          <a:prstGeom prst="rect">
            <a:avLst/>
          </a:prstGeom>
        </p:spPr>
      </p:pic>
      <p:pic>
        <p:nvPicPr>
          <p:cNvPr id="9" name="Image 3" descr="preencoded.png"/>
          <p:cNvPicPr>
            <a:picLocks noChangeAspect="1"/>
          </p:cNvPicPr>
          <p:nvPr/>
        </p:nvPicPr>
        <p:blipFill>
          <a:blip r:embed="rId4"/>
          <a:stretch>
            <a:fillRect/>
          </a:stretch>
        </p:blipFill>
        <p:spPr>
          <a:xfrm>
            <a:off x="3933230" y="5756553"/>
            <a:ext cx="2054423" cy="67889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p:spPr>
      </p:sp>
      <p:sp>
        <p:nvSpPr>
          <p:cNvPr id="4" name="Text 1"/>
          <p:cNvSpPr/>
          <p:nvPr/>
        </p:nvSpPr>
        <p:spPr>
          <a:xfrm>
            <a:off x="864037" y="1412915"/>
            <a:ext cx="6172200" cy="771525"/>
          </a:xfrm>
          <a:prstGeom prst="rect">
            <a:avLst/>
          </a:prstGeom>
          <a:noFill/>
        </p:spPr>
        <p:txBody>
          <a:bodyPr wrap="non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Apa itu UI UX?</a:t>
            </a:r>
            <a:endParaRPr lang="en-US" sz="4850" dirty="0"/>
          </a:p>
        </p:txBody>
      </p:sp>
      <p:sp>
        <p:nvSpPr>
          <p:cNvPr id="5" name="Text 2"/>
          <p:cNvSpPr/>
          <p:nvPr/>
        </p:nvSpPr>
        <p:spPr>
          <a:xfrm>
            <a:off x="864037" y="2801541"/>
            <a:ext cx="3086100" cy="385763"/>
          </a:xfrm>
          <a:prstGeom prst="rect">
            <a:avLst/>
          </a:prstGeom>
          <a:noFill/>
        </p:spPr>
        <p:txBody>
          <a:bodyPr wrap="none" lIns="0" tIns="0" rIns="0" bIns="0" rtlCol="0" anchor="t"/>
          <a:lstStyle/>
          <a:p>
            <a:pPr marL="0" indent="0">
              <a:lnSpc>
                <a:spcPts val="3000"/>
              </a:lnSpc>
              <a:buNone/>
            </a:pPr>
            <a:r>
              <a:rPr lang="en-US" sz="2400" dirty="0">
                <a:solidFill>
                  <a:srgbClr val="F2F0F4"/>
                </a:solidFill>
                <a:latin typeface="Montserrat" pitchFamily="34" charset="0"/>
                <a:ea typeface="Montserrat" pitchFamily="34" charset="-122"/>
                <a:cs typeface="Montserrat" pitchFamily="34" charset="-120"/>
              </a:rPr>
              <a:t>User Interface (UI)</a:t>
            </a:r>
            <a:endParaRPr lang="en-US" sz="2400" dirty="0"/>
          </a:p>
        </p:txBody>
      </p:sp>
      <p:sp>
        <p:nvSpPr>
          <p:cNvPr id="6" name="Text 3"/>
          <p:cNvSpPr/>
          <p:nvPr/>
        </p:nvSpPr>
        <p:spPr>
          <a:xfrm>
            <a:off x="864037" y="3434120"/>
            <a:ext cx="3898821" cy="3160395"/>
          </a:xfrm>
          <a:prstGeom prst="rect">
            <a:avLst/>
          </a:prstGeom>
          <a:noFill/>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UI fokus pada tampilan dan interaksi visual dari sebuah produk atau aplikasi. Ini mencakup elemen-elemen seperti tata letak, warna, tipografi, dan desain interaktif yang memastikan produk mudah digunakan dan menarik secara estetika.</a:t>
            </a:r>
            <a:endParaRPr lang="en-US" sz="1900" dirty="0"/>
          </a:p>
        </p:txBody>
      </p:sp>
      <p:sp>
        <p:nvSpPr>
          <p:cNvPr id="7" name="Text 4"/>
          <p:cNvSpPr/>
          <p:nvPr/>
        </p:nvSpPr>
        <p:spPr>
          <a:xfrm>
            <a:off x="5372695" y="2801541"/>
            <a:ext cx="3232785" cy="385763"/>
          </a:xfrm>
          <a:prstGeom prst="rect">
            <a:avLst/>
          </a:prstGeom>
          <a:noFill/>
        </p:spPr>
        <p:txBody>
          <a:bodyPr wrap="none" lIns="0" tIns="0" rIns="0" bIns="0" rtlCol="0" anchor="t"/>
          <a:lstStyle/>
          <a:p>
            <a:pPr marL="0" indent="0">
              <a:lnSpc>
                <a:spcPts val="3000"/>
              </a:lnSpc>
              <a:buNone/>
            </a:pPr>
            <a:r>
              <a:rPr lang="en-US" sz="2400" dirty="0">
                <a:solidFill>
                  <a:srgbClr val="F2F0F4"/>
                </a:solidFill>
                <a:latin typeface="Montserrat" pitchFamily="34" charset="0"/>
                <a:ea typeface="Montserrat" pitchFamily="34" charset="-122"/>
                <a:cs typeface="Montserrat" pitchFamily="34" charset="-120"/>
              </a:rPr>
              <a:t>User Experience (UX)</a:t>
            </a:r>
            <a:endParaRPr lang="en-US" sz="2400" dirty="0"/>
          </a:p>
        </p:txBody>
      </p:sp>
      <p:sp>
        <p:nvSpPr>
          <p:cNvPr id="8" name="Text 5"/>
          <p:cNvSpPr/>
          <p:nvPr/>
        </p:nvSpPr>
        <p:spPr>
          <a:xfrm>
            <a:off x="5372695" y="3434120"/>
            <a:ext cx="3898821" cy="3160395"/>
          </a:xfrm>
          <a:prstGeom prst="rect">
            <a:avLst/>
          </a:prstGeom>
          <a:noFill/>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UX berfokus pada pengalaman pengguna saat berinteraksi dengan produk atau aplikasi. Ini melibatkan penelitian, analisis, dan desain untuk memastikan bahwa produk memenuhi kebutuhan dan ekspektasi pengguna secara efektif dan efisien.</a:t>
            </a:r>
            <a:endParaRPr lang="en-US" sz="1900" dirty="0"/>
          </a:p>
        </p:txBody>
      </p:sp>
      <p:sp>
        <p:nvSpPr>
          <p:cNvPr id="9" name="Text 6"/>
          <p:cNvSpPr/>
          <p:nvPr/>
        </p:nvSpPr>
        <p:spPr>
          <a:xfrm>
            <a:off x="9881354" y="2801541"/>
            <a:ext cx="3309580" cy="385763"/>
          </a:xfrm>
          <a:prstGeom prst="rect">
            <a:avLst/>
          </a:prstGeom>
          <a:noFill/>
        </p:spPr>
        <p:txBody>
          <a:bodyPr wrap="none" lIns="0" tIns="0" rIns="0" bIns="0" rtlCol="0" anchor="t"/>
          <a:lstStyle/>
          <a:p>
            <a:pPr marL="0" indent="0">
              <a:lnSpc>
                <a:spcPts val="3000"/>
              </a:lnSpc>
              <a:buNone/>
            </a:pPr>
            <a:r>
              <a:rPr lang="en-US" sz="2400" dirty="0">
                <a:solidFill>
                  <a:srgbClr val="F2F0F4"/>
                </a:solidFill>
                <a:latin typeface="Montserrat" pitchFamily="34" charset="0"/>
                <a:ea typeface="Montserrat" pitchFamily="34" charset="-122"/>
                <a:cs typeface="Montserrat" pitchFamily="34" charset="-120"/>
              </a:rPr>
              <a:t>Hubungan UI dan UX</a:t>
            </a:r>
            <a:endParaRPr lang="en-US" sz="2400" dirty="0"/>
          </a:p>
        </p:txBody>
      </p:sp>
      <p:sp>
        <p:nvSpPr>
          <p:cNvPr id="10" name="Text 7"/>
          <p:cNvSpPr/>
          <p:nvPr/>
        </p:nvSpPr>
        <p:spPr>
          <a:xfrm>
            <a:off x="9881354" y="3434120"/>
            <a:ext cx="3898821" cy="3160395"/>
          </a:xfrm>
          <a:prstGeom prst="rect">
            <a:avLst/>
          </a:prstGeom>
          <a:noFill/>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UI dan UX saling terkait erat. UI yang baik dapat meningkatkan pengalaman pengguna, sementara UX yang buruk dapat merusak bahkan tampilan terbaik sekalipun. Kombinasi yang efektif antara keduanya adalah kunci untuk menciptakan produk yang sukses.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p:spPr>
      </p:sp>
      <p:pic>
        <p:nvPicPr>
          <p:cNvPr id="4" name="Image 1" descr="preencoded.png"/>
          <p:cNvPicPr>
            <a:picLocks noChangeAspect="1"/>
          </p:cNvPicPr>
          <p:nvPr/>
        </p:nvPicPr>
        <p:blipFill>
          <a:blip r:embed="rId2"/>
          <a:stretch>
            <a:fillRect/>
          </a:stretch>
        </p:blipFill>
        <p:spPr>
          <a:xfrm>
            <a:off x="0" y="169188"/>
            <a:ext cx="5486400" cy="7891224"/>
          </a:xfrm>
          <a:prstGeom prst="rect">
            <a:avLst/>
          </a:prstGeom>
        </p:spPr>
      </p:pic>
      <p:sp>
        <p:nvSpPr>
          <p:cNvPr id="5" name="Text 1"/>
          <p:cNvSpPr/>
          <p:nvPr/>
        </p:nvSpPr>
        <p:spPr>
          <a:xfrm>
            <a:off x="6078855" y="1008817"/>
            <a:ext cx="7959090" cy="1057989"/>
          </a:xfrm>
          <a:prstGeom prst="rect">
            <a:avLst/>
          </a:prstGeom>
          <a:noFill/>
        </p:spPr>
        <p:txBody>
          <a:bodyPr wrap="square" lIns="0" tIns="0" rIns="0" bIns="0" rtlCol="0" anchor="t"/>
          <a:lstStyle/>
          <a:p>
            <a:pPr marL="0" indent="0">
              <a:lnSpc>
                <a:spcPts val="4150"/>
              </a:lnSpc>
              <a:buNone/>
            </a:pPr>
            <a:r>
              <a:rPr lang="en-US" sz="3300" dirty="0">
                <a:solidFill>
                  <a:srgbClr val="F2F0F4"/>
                </a:solidFill>
                <a:latin typeface="Montserrat" pitchFamily="34" charset="0"/>
                <a:ea typeface="Montserrat" pitchFamily="34" charset="-122"/>
                <a:cs typeface="Montserrat" pitchFamily="34" charset="-120"/>
              </a:rPr>
              <a:t>Manfaat Menerapkan UI UX di Tempat Kerja</a:t>
            </a:r>
            <a:endParaRPr lang="en-US" sz="3300" dirty="0"/>
          </a:p>
        </p:txBody>
      </p:sp>
      <p:sp>
        <p:nvSpPr>
          <p:cNvPr id="6" name="Shape 2"/>
          <p:cNvSpPr/>
          <p:nvPr/>
        </p:nvSpPr>
        <p:spPr>
          <a:xfrm>
            <a:off x="6078855" y="2511028"/>
            <a:ext cx="380881" cy="380881"/>
          </a:xfrm>
          <a:prstGeom prst="roundRect">
            <a:avLst>
              <a:gd name="adj" fmla="val 18668"/>
            </a:avLst>
          </a:prstGeom>
          <a:solidFill>
            <a:srgbClr val="31136C"/>
          </a:solidFill>
          <a:ln w="7620">
            <a:solidFill>
              <a:srgbClr val="4A2C85"/>
            </a:solidFill>
            <a:prstDash val="solid"/>
          </a:ln>
        </p:spPr>
      </p:sp>
      <p:sp>
        <p:nvSpPr>
          <p:cNvPr id="7" name="Text 3"/>
          <p:cNvSpPr/>
          <p:nvPr/>
        </p:nvSpPr>
        <p:spPr>
          <a:xfrm>
            <a:off x="6223397" y="2574488"/>
            <a:ext cx="91678" cy="253960"/>
          </a:xfrm>
          <a:prstGeom prst="rect">
            <a:avLst/>
          </a:prstGeom>
          <a:noFill/>
        </p:spPr>
        <p:txBody>
          <a:bodyPr wrap="none" lIns="0" tIns="0" rIns="0" bIns="0" rtlCol="0" anchor="t"/>
          <a:lstStyle/>
          <a:p>
            <a:pPr marL="0" indent="0" algn="ctr">
              <a:lnSpc>
                <a:spcPts val="1950"/>
              </a:lnSpc>
              <a:buNone/>
            </a:pPr>
            <a:r>
              <a:rPr lang="en-US" sz="1950" dirty="0">
                <a:solidFill>
                  <a:srgbClr val="DCD7E5"/>
                </a:solidFill>
                <a:latin typeface="Montserrat" pitchFamily="34" charset="0"/>
                <a:ea typeface="Montserrat" pitchFamily="34" charset="-122"/>
                <a:cs typeface="Montserrat" pitchFamily="34" charset="-120"/>
              </a:rPr>
              <a:t>1</a:t>
            </a:r>
            <a:endParaRPr lang="en-US" sz="1950" dirty="0"/>
          </a:p>
        </p:txBody>
      </p:sp>
      <p:sp>
        <p:nvSpPr>
          <p:cNvPr id="8" name="Text 4"/>
          <p:cNvSpPr/>
          <p:nvPr/>
        </p:nvSpPr>
        <p:spPr>
          <a:xfrm>
            <a:off x="6628924" y="2511028"/>
            <a:ext cx="2826901" cy="264438"/>
          </a:xfrm>
          <a:prstGeom prst="rect">
            <a:avLst/>
          </a:prstGeom>
          <a:noFill/>
        </p:spPr>
        <p:txBody>
          <a:bodyPr wrap="none" lIns="0" tIns="0" rIns="0" bIns="0" rtlCol="0" anchor="t"/>
          <a:lstStyle/>
          <a:p>
            <a:pPr marL="0" indent="0">
              <a:lnSpc>
                <a:spcPts val="2050"/>
              </a:lnSpc>
              <a:buNone/>
            </a:pPr>
            <a:r>
              <a:rPr lang="en-US" sz="1650" dirty="0">
                <a:solidFill>
                  <a:srgbClr val="DCD7E5"/>
                </a:solidFill>
                <a:latin typeface="Montserrat" pitchFamily="34" charset="0"/>
                <a:ea typeface="Montserrat" pitchFamily="34" charset="-122"/>
                <a:cs typeface="Montserrat" pitchFamily="34" charset="-120"/>
              </a:rPr>
              <a:t>Peningkatan Produktivitas</a:t>
            </a:r>
            <a:endParaRPr lang="en-US" sz="1650" dirty="0"/>
          </a:p>
        </p:txBody>
      </p:sp>
      <p:sp>
        <p:nvSpPr>
          <p:cNvPr id="9" name="Text 5"/>
          <p:cNvSpPr/>
          <p:nvPr/>
        </p:nvSpPr>
        <p:spPr>
          <a:xfrm>
            <a:off x="6628924" y="2877026"/>
            <a:ext cx="7409021" cy="541734"/>
          </a:xfrm>
          <a:prstGeom prst="rect">
            <a:avLst/>
          </a:prstGeom>
          <a:noFill/>
        </p:spPr>
        <p:txBody>
          <a:bodyPr wrap="square" lIns="0" tIns="0" rIns="0" bIns="0" rtlCol="0" anchor="t"/>
          <a:lstStyle/>
          <a:p>
            <a:pPr marL="0" indent="0">
              <a:lnSpc>
                <a:spcPts val="2100"/>
              </a:lnSpc>
              <a:buNone/>
            </a:pPr>
            <a:r>
              <a:rPr lang="en-US" sz="1300" dirty="0">
                <a:solidFill>
                  <a:srgbClr val="DCD7E5"/>
                </a:solidFill>
                <a:latin typeface="Heebo" pitchFamily="34" charset="0"/>
                <a:ea typeface="Heebo" pitchFamily="34" charset="-122"/>
                <a:cs typeface="Heebo" pitchFamily="34" charset="-120"/>
              </a:rPr>
              <a:t>Dengan antarmuka yang intuitif dan pengalaman kerja yang lancar, karyawan dapat bekerja dengan lebih efisien dan fokus pada tugas-tugas utama mereka.</a:t>
            </a:r>
            <a:endParaRPr lang="en-US" sz="1300" dirty="0"/>
          </a:p>
        </p:txBody>
      </p:sp>
      <p:sp>
        <p:nvSpPr>
          <p:cNvPr id="10" name="Shape 6"/>
          <p:cNvSpPr/>
          <p:nvPr/>
        </p:nvSpPr>
        <p:spPr>
          <a:xfrm>
            <a:off x="6078855" y="3778329"/>
            <a:ext cx="380881" cy="380881"/>
          </a:xfrm>
          <a:prstGeom prst="roundRect">
            <a:avLst>
              <a:gd name="adj" fmla="val 18668"/>
            </a:avLst>
          </a:prstGeom>
          <a:solidFill>
            <a:srgbClr val="31136C"/>
          </a:solidFill>
          <a:ln w="7620">
            <a:solidFill>
              <a:srgbClr val="4A2C85"/>
            </a:solidFill>
            <a:prstDash val="solid"/>
          </a:ln>
        </p:spPr>
      </p:sp>
      <p:sp>
        <p:nvSpPr>
          <p:cNvPr id="11" name="Text 7"/>
          <p:cNvSpPr/>
          <p:nvPr/>
        </p:nvSpPr>
        <p:spPr>
          <a:xfrm>
            <a:off x="6197203" y="3841790"/>
            <a:ext cx="144185" cy="253960"/>
          </a:xfrm>
          <a:prstGeom prst="rect">
            <a:avLst/>
          </a:prstGeom>
          <a:noFill/>
        </p:spPr>
        <p:txBody>
          <a:bodyPr wrap="none" lIns="0" tIns="0" rIns="0" bIns="0" rtlCol="0" anchor="t"/>
          <a:lstStyle/>
          <a:p>
            <a:pPr marL="0" indent="0" algn="ctr">
              <a:lnSpc>
                <a:spcPts val="1950"/>
              </a:lnSpc>
              <a:buNone/>
            </a:pPr>
            <a:r>
              <a:rPr lang="en-US" sz="1950" dirty="0">
                <a:solidFill>
                  <a:srgbClr val="DCD7E5"/>
                </a:solidFill>
                <a:latin typeface="Montserrat" pitchFamily="34" charset="0"/>
                <a:ea typeface="Montserrat" pitchFamily="34" charset="-122"/>
                <a:cs typeface="Montserrat" pitchFamily="34" charset="-120"/>
              </a:rPr>
              <a:t>2</a:t>
            </a:r>
            <a:endParaRPr lang="en-US" sz="1950" dirty="0"/>
          </a:p>
        </p:txBody>
      </p:sp>
      <p:sp>
        <p:nvSpPr>
          <p:cNvPr id="12" name="Text 8"/>
          <p:cNvSpPr/>
          <p:nvPr/>
        </p:nvSpPr>
        <p:spPr>
          <a:xfrm>
            <a:off x="6628924" y="3778329"/>
            <a:ext cx="2154912" cy="264438"/>
          </a:xfrm>
          <a:prstGeom prst="rect">
            <a:avLst/>
          </a:prstGeom>
          <a:noFill/>
        </p:spPr>
        <p:txBody>
          <a:bodyPr wrap="none" lIns="0" tIns="0" rIns="0" bIns="0" rtlCol="0" anchor="t"/>
          <a:lstStyle/>
          <a:p>
            <a:pPr marL="0" indent="0">
              <a:lnSpc>
                <a:spcPts val="2050"/>
              </a:lnSpc>
              <a:buNone/>
            </a:pPr>
            <a:r>
              <a:rPr lang="en-US" sz="1650" dirty="0">
                <a:solidFill>
                  <a:srgbClr val="DCD7E5"/>
                </a:solidFill>
                <a:latin typeface="Montserrat" pitchFamily="34" charset="0"/>
                <a:ea typeface="Montserrat" pitchFamily="34" charset="-122"/>
                <a:cs typeface="Montserrat" pitchFamily="34" charset="-120"/>
              </a:rPr>
              <a:t>Kepuasan Karyawan</a:t>
            </a:r>
            <a:endParaRPr lang="en-US" sz="1650" dirty="0"/>
          </a:p>
        </p:txBody>
      </p:sp>
      <p:sp>
        <p:nvSpPr>
          <p:cNvPr id="13" name="Text 9"/>
          <p:cNvSpPr/>
          <p:nvPr/>
        </p:nvSpPr>
        <p:spPr>
          <a:xfrm>
            <a:off x="6628924" y="4144327"/>
            <a:ext cx="7409021" cy="541734"/>
          </a:xfrm>
          <a:prstGeom prst="rect">
            <a:avLst/>
          </a:prstGeom>
          <a:noFill/>
        </p:spPr>
        <p:txBody>
          <a:bodyPr wrap="square" lIns="0" tIns="0" rIns="0" bIns="0" rtlCol="0" anchor="t"/>
          <a:lstStyle/>
          <a:p>
            <a:pPr marL="0" indent="0">
              <a:lnSpc>
                <a:spcPts val="2100"/>
              </a:lnSpc>
              <a:buNone/>
            </a:pPr>
            <a:r>
              <a:rPr lang="en-US" sz="1300" dirty="0">
                <a:solidFill>
                  <a:srgbClr val="DCD7E5"/>
                </a:solidFill>
                <a:latin typeface="Heebo" pitchFamily="34" charset="0"/>
                <a:ea typeface="Heebo" pitchFamily="34" charset="-122"/>
                <a:cs typeface="Heebo" pitchFamily="34" charset="-120"/>
              </a:rPr>
              <a:t>Penerapan UI UX yang baik dapat meningkatkan kepuasan karyawan, mengurangi frustrasi, dan mendorong keterlibatan yang lebih besar dalam pekerjaan.</a:t>
            </a:r>
            <a:endParaRPr lang="en-US" sz="1300" dirty="0"/>
          </a:p>
        </p:txBody>
      </p:sp>
      <p:sp>
        <p:nvSpPr>
          <p:cNvPr id="14" name="Shape 10"/>
          <p:cNvSpPr/>
          <p:nvPr/>
        </p:nvSpPr>
        <p:spPr>
          <a:xfrm>
            <a:off x="6078855" y="5045631"/>
            <a:ext cx="380881" cy="380881"/>
          </a:xfrm>
          <a:prstGeom prst="roundRect">
            <a:avLst>
              <a:gd name="adj" fmla="val 18668"/>
            </a:avLst>
          </a:prstGeom>
          <a:solidFill>
            <a:srgbClr val="31136C"/>
          </a:solidFill>
          <a:ln w="7620">
            <a:solidFill>
              <a:srgbClr val="4A2C85"/>
            </a:solidFill>
            <a:prstDash val="solid"/>
          </a:ln>
        </p:spPr>
      </p:sp>
      <p:sp>
        <p:nvSpPr>
          <p:cNvPr id="15" name="Text 11"/>
          <p:cNvSpPr/>
          <p:nvPr/>
        </p:nvSpPr>
        <p:spPr>
          <a:xfrm>
            <a:off x="6197679" y="5109091"/>
            <a:ext cx="143232" cy="253960"/>
          </a:xfrm>
          <a:prstGeom prst="rect">
            <a:avLst/>
          </a:prstGeom>
          <a:noFill/>
        </p:spPr>
        <p:txBody>
          <a:bodyPr wrap="none" lIns="0" tIns="0" rIns="0" bIns="0" rtlCol="0" anchor="t"/>
          <a:lstStyle/>
          <a:p>
            <a:pPr marL="0" indent="0" algn="ctr">
              <a:lnSpc>
                <a:spcPts val="1950"/>
              </a:lnSpc>
              <a:buNone/>
            </a:pPr>
            <a:r>
              <a:rPr lang="en-US" sz="1950" dirty="0">
                <a:solidFill>
                  <a:srgbClr val="DCD7E5"/>
                </a:solidFill>
                <a:latin typeface="Montserrat" pitchFamily="34" charset="0"/>
                <a:ea typeface="Montserrat" pitchFamily="34" charset="-122"/>
                <a:cs typeface="Montserrat" pitchFamily="34" charset="-120"/>
              </a:rPr>
              <a:t>3</a:t>
            </a:r>
            <a:endParaRPr lang="en-US" sz="1950" dirty="0"/>
          </a:p>
        </p:txBody>
      </p:sp>
      <p:sp>
        <p:nvSpPr>
          <p:cNvPr id="16" name="Text 12"/>
          <p:cNvSpPr/>
          <p:nvPr/>
        </p:nvSpPr>
        <p:spPr>
          <a:xfrm>
            <a:off x="6628924" y="5045631"/>
            <a:ext cx="2363153" cy="264438"/>
          </a:xfrm>
          <a:prstGeom prst="rect">
            <a:avLst/>
          </a:prstGeom>
          <a:noFill/>
        </p:spPr>
        <p:txBody>
          <a:bodyPr wrap="none" lIns="0" tIns="0" rIns="0" bIns="0" rtlCol="0" anchor="t"/>
          <a:lstStyle/>
          <a:p>
            <a:pPr marL="0" indent="0">
              <a:lnSpc>
                <a:spcPts val="2050"/>
              </a:lnSpc>
              <a:buNone/>
            </a:pPr>
            <a:r>
              <a:rPr lang="en-US" sz="1650" dirty="0">
                <a:solidFill>
                  <a:srgbClr val="DCD7E5"/>
                </a:solidFill>
                <a:latin typeface="Montserrat" pitchFamily="34" charset="0"/>
                <a:ea typeface="Montserrat" pitchFamily="34" charset="-122"/>
                <a:cs typeface="Montserrat" pitchFamily="34" charset="-120"/>
              </a:rPr>
              <a:t>Inovasi dan Kreativitas</a:t>
            </a:r>
            <a:endParaRPr lang="en-US" sz="1650" dirty="0"/>
          </a:p>
        </p:txBody>
      </p:sp>
      <p:sp>
        <p:nvSpPr>
          <p:cNvPr id="17" name="Text 13"/>
          <p:cNvSpPr/>
          <p:nvPr/>
        </p:nvSpPr>
        <p:spPr>
          <a:xfrm>
            <a:off x="6628924" y="5411629"/>
            <a:ext cx="7409021" cy="541734"/>
          </a:xfrm>
          <a:prstGeom prst="rect">
            <a:avLst/>
          </a:prstGeom>
          <a:noFill/>
        </p:spPr>
        <p:txBody>
          <a:bodyPr wrap="square" lIns="0" tIns="0" rIns="0" bIns="0" rtlCol="0" anchor="t"/>
          <a:lstStyle/>
          <a:p>
            <a:pPr marL="0" indent="0">
              <a:lnSpc>
                <a:spcPts val="2100"/>
              </a:lnSpc>
              <a:buNone/>
            </a:pPr>
            <a:r>
              <a:rPr lang="en-US" sz="1300" dirty="0">
                <a:solidFill>
                  <a:srgbClr val="DCD7E5"/>
                </a:solidFill>
                <a:latin typeface="Heebo" pitchFamily="34" charset="0"/>
                <a:ea typeface="Heebo" pitchFamily="34" charset="-122"/>
                <a:cs typeface="Heebo" pitchFamily="34" charset="-120"/>
              </a:rPr>
              <a:t>Dengan antarmuka yang intuitif dan alur kerja yang optimal, karyawan dapat lebih bebas bereksplorasi, bereksperimen, dan mengembangkan ide-ide baru.</a:t>
            </a:r>
            <a:endParaRPr lang="en-US" sz="1300" dirty="0"/>
          </a:p>
        </p:txBody>
      </p:sp>
      <p:sp>
        <p:nvSpPr>
          <p:cNvPr id="18" name="Shape 14"/>
          <p:cNvSpPr/>
          <p:nvPr/>
        </p:nvSpPr>
        <p:spPr>
          <a:xfrm>
            <a:off x="6078855" y="6312932"/>
            <a:ext cx="380881" cy="380881"/>
          </a:xfrm>
          <a:prstGeom prst="roundRect">
            <a:avLst>
              <a:gd name="adj" fmla="val 18668"/>
            </a:avLst>
          </a:prstGeom>
          <a:solidFill>
            <a:srgbClr val="31136C"/>
          </a:solidFill>
          <a:ln w="7620">
            <a:solidFill>
              <a:srgbClr val="4A2C85"/>
            </a:solidFill>
            <a:prstDash val="solid"/>
          </a:ln>
        </p:spPr>
      </p:sp>
      <p:sp>
        <p:nvSpPr>
          <p:cNvPr id="19" name="Text 15"/>
          <p:cNvSpPr/>
          <p:nvPr/>
        </p:nvSpPr>
        <p:spPr>
          <a:xfrm>
            <a:off x="6185297" y="6376392"/>
            <a:ext cx="167878" cy="253960"/>
          </a:xfrm>
          <a:prstGeom prst="rect">
            <a:avLst/>
          </a:prstGeom>
          <a:noFill/>
        </p:spPr>
        <p:txBody>
          <a:bodyPr wrap="none" lIns="0" tIns="0" rIns="0" bIns="0" rtlCol="0" anchor="t"/>
          <a:lstStyle/>
          <a:p>
            <a:pPr marL="0" indent="0" algn="ctr">
              <a:lnSpc>
                <a:spcPts val="1950"/>
              </a:lnSpc>
              <a:buNone/>
            </a:pPr>
            <a:r>
              <a:rPr lang="en-US" sz="1950" dirty="0">
                <a:solidFill>
                  <a:srgbClr val="DCD7E5"/>
                </a:solidFill>
                <a:latin typeface="Montserrat" pitchFamily="34" charset="0"/>
                <a:ea typeface="Montserrat" pitchFamily="34" charset="-122"/>
                <a:cs typeface="Montserrat" pitchFamily="34" charset="-120"/>
              </a:rPr>
              <a:t>4</a:t>
            </a:r>
            <a:endParaRPr lang="en-US" sz="1950" dirty="0"/>
          </a:p>
        </p:txBody>
      </p:sp>
      <p:sp>
        <p:nvSpPr>
          <p:cNvPr id="20" name="Text 16"/>
          <p:cNvSpPr/>
          <p:nvPr/>
        </p:nvSpPr>
        <p:spPr>
          <a:xfrm>
            <a:off x="6628924" y="6312932"/>
            <a:ext cx="2116098" cy="264438"/>
          </a:xfrm>
          <a:prstGeom prst="rect">
            <a:avLst/>
          </a:prstGeom>
          <a:noFill/>
        </p:spPr>
        <p:txBody>
          <a:bodyPr wrap="none" lIns="0" tIns="0" rIns="0" bIns="0" rtlCol="0" anchor="t"/>
          <a:lstStyle/>
          <a:p>
            <a:pPr marL="0" indent="0">
              <a:lnSpc>
                <a:spcPts val="2050"/>
              </a:lnSpc>
              <a:buNone/>
            </a:pPr>
            <a:r>
              <a:rPr lang="en-US" sz="1650" dirty="0">
                <a:solidFill>
                  <a:srgbClr val="DCD7E5"/>
                </a:solidFill>
                <a:latin typeface="Montserrat" pitchFamily="34" charset="0"/>
                <a:ea typeface="Montserrat" pitchFamily="34" charset="-122"/>
                <a:cs typeface="Montserrat" pitchFamily="34" charset="-120"/>
              </a:rPr>
              <a:t>Daya Saing</a:t>
            </a:r>
            <a:endParaRPr lang="en-US" sz="1650" dirty="0"/>
          </a:p>
        </p:txBody>
      </p:sp>
      <p:sp>
        <p:nvSpPr>
          <p:cNvPr id="21" name="Text 17"/>
          <p:cNvSpPr/>
          <p:nvPr/>
        </p:nvSpPr>
        <p:spPr>
          <a:xfrm>
            <a:off x="6628924" y="6678930"/>
            <a:ext cx="7409021" cy="541734"/>
          </a:xfrm>
          <a:prstGeom prst="rect">
            <a:avLst/>
          </a:prstGeom>
          <a:noFill/>
        </p:spPr>
        <p:txBody>
          <a:bodyPr wrap="square" lIns="0" tIns="0" rIns="0" bIns="0" rtlCol="0" anchor="t"/>
          <a:lstStyle/>
          <a:p>
            <a:pPr marL="0" indent="0">
              <a:lnSpc>
                <a:spcPts val="2100"/>
              </a:lnSpc>
              <a:buNone/>
            </a:pPr>
            <a:r>
              <a:rPr lang="en-US" sz="1300" dirty="0">
                <a:solidFill>
                  <a:srgbClr val="DCD7E5"/>
                </a:solidFill>
                <a:latin typeface="Heebo" pitchFamily="34" charset="0"/>
                <a:ea typeface="Heebo" pitchFamily="34" charset="-122"/>
                <a:cs typeface="Heebo" pitchFamily="34" charset="-120"/>
              </a:rPr>
              <a:t>Perusahaan yang menerapkan UI UX yang unggul dapat meningkatkan reputasi dan daya saing di pasar, menarik talenta terbaik dan mempertahankan pelanggan yang setia.</a:t>
            </a: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p:spPr>
      </p:sp>
      <p:pic>
        <p:nvPicPr>
          <p:cNvPr id="4" name="Image 1" descr="preencoded.png"/>
          <p:cNvPicPr>
            <a:picLocks noChangeAspect="1"/>
          </p:cNvPicPr>
          <p:nvPr/>
        </p:nvPicPr>
        <p:blipFill>
          <a:blip r:embed="rId2"/>
          <a:stretch>
            <a:fillRect/>
          </a:stretch>
        </p:blipFill>
        <p:spPr>
          <a:xfrm>
            <a:off x="9144000" y="164306"/>
            <a:ext cx="5486400" cy="7900988"/>
          </a:xfrm>
          <a:prstGeom prst="rect">
            <a:avLst/>
          </a:prstGeom>
        </p:spPr>
      </p:pic>
      <p:sp>
        <p:nvSpPr>
          <p:cNvPr id="5" name="Text 1"/>
          <p:cNvSpPr/>
          <p:nvPr/>
        </p:nvSpPr>
        <p:spPr>
          <a:xfrm>
            <a:off x="575310" y="1366838"/>
            <a:ext cx="7993380" cy="1027509"/>
          </a:xfrm>
          <a:prstGeom prst="rect">
            <a:avLst/>
          </a:prstGeom>
          <a:noFill/>
        </p:spPr>
        <p:txBody>
          <a:bodyPr wrap="square" lIns="0" tIns="0" rIns="0" bIns="0" rtlCol="0" anchor="t"/>
          <a:lstStyle/>
          <a:p>
            <a:pPr marL="0" indent="0">
              <a:lnSpc>
                <a:spcPts val="4000"/>
              </a:lnSpc>
              <a:buNone/>
            </a:pPr>
            <a:r>
              <a:rPr lang="en-US" sz="3200" dirty="0">
                <a:solidFill>
                  <a:srgbClr val="F2F0F4"/>
                </a:solidFill>
                <a:latin typeface="Montserrat" pitchFamily="34" charset="0"/>
                <a:ea typeface="Montserrat" pitchFamily="34" charset="-122"/>
                <a:cs typeface="Montserrat" pitchFamily="34" charset="-120"/>
              </a:rPr>
              <a:t>Langkah-langkah Membuat UI UX di Figma</a:t>
            </a:r>
            <a:endParaRPr lang="en-US" sz="3200" dirty="0"/>
          </a:p>
        </p:txBody>
      </p:sp>
      <p:sp>
        <p:nvSpPr>
          <p:cNvPr id="6" name="Shape 2"/>
          <p:cNvSpPr/>
          <p:nvPr/>
        </p:nvSpPr>
        <p:spPr>
          <a:xfrm>
            <a:off x="810458" y="2640925"/>
            <a:ext cx="22860" cy="4221718"/>
          </a:xfrm>
          <a:prstGeom prst="roundRect">
            <a:avLst>
              <a:gd name="adj" fmla="val 302027"/>
            </a:avLst>
          </a:prstGeom>
          <a:solidFill>
            <a:srgbClr val="4A2C85"/>
          </a:solidFill>
        </p:spPr>
      </p:sp>
      <p:sp>
        <p:nvSpPr>
          <p:cNvPr id="7" name="Shape 3"/>
          <p:cNvSpPr/>
          <p:nvPr/>
        </p:nvSpPr>
        <p:spPr>
          <a:xfrm>
            <a:off x="983933" y="2999303"/>
            <a:ext cx="575310" cy="22860"/>
          </a:xfrm>
          <a:prstGeom prst="roundRect">
            <a:avLst>
              <a:gd name="adj" fmla="val 302027"/>
            </a:avLst>
          </a:prstGeom>
          <a:solidFill>
            <a:srgbClr val="4A2C85"/>
          </a:solidFill>
        </p:spPr>
      </p:sp>
      <p:sp>
        <p:nvSpPr>
          <p:cNvPr id="8" name="Shape 4"/>
          <p:cNvSpPr/>
          <p:nvPr/>
        </p:nvSpPr>
        <p:spPr>
          <a:xfrm>
            <a:off x="636984" y="2825829"/>
            <a:ext cx="369808" cy="369808"/>
          </a:xfrm>
          <a:prstGeom prst="roundRect">
            <a:avLst>
              <a:gd name="adj" fmla="val 18670"/>
            </a:avLst>
          </a:prstGeom>
          <a:solidFill>
            <a:srgbClr val="31136C"/>
          </a:solidFill>
          <a:ln w="7620">
            <a:solidFill>
              <a:srgbClr val="4A2C85"/>
            </a:solidFill>
            <a:prstDash val="solid"/>
          </a:ln>
        </p:spPr>
      </p:sp>
      <p:sp>
        <p:nvSpPr>
          <p:cNvPr id="9" name="Text 5"/>
          <p:cNvSpPr/>
          <p:nvPr/>
        </p:nvSpPr>
        <p:spPr>
          <a:xfrm>
            <a:off x="777359" y="2887385"/>
            <a:ext cx="89059" cy="246578"/>
          </a:xfrm>
          <a:prstGeom prst="rect">
            <a:avLst/>
          </a:prstGeom>
          <a:noFill/>
        </p:spPr>
        <p:txBody>
          <a:bodyPr wrap="none" lIns="0" tIns="0" rIns="0" bIns="0" rtlCol="0" anchor="t"/>
          <a:lstStyle/>
          <a:p>
            <a:pPr marL="0" indent="0" algn="ctr">
              <a:lnSpc>
                <a:spcPts val="1900"/>
              </a:lnSpc>
              <a:buNone/>
            </a:pPr>
            <a:r>
              <a:rPr lang="en-US" sz="1900" dirty="0">
                <a:solidFill>
                  <a:srgbClr val="DCD7E5"/>
                </a:solidFill>
                <a:latin typeface="Montserrat" pitchFamily="34" charset="0"/>
                <a:ea typeface="Montserrat" pitchFamily="34" charset="-122"/>
                <a:cs typeface="Montserrat" pitchFamily="34" charset="-120"/>
              </a:rPr>
              <a:t>1</a:t>
            </a:r>
            <a:endParaRPr lang="en-US" sz="1900" dirty="0"/>
          </a:p>
        </p:txBody>
      </p:sp>
      <p:sp>
        <p:nvSpPr>
          <p:cNvPr id="10" name="Text 6"/>
          <p:cNvSpPr/>
          <p:nvPr/>
        </p:nvSpPr>
        <p:spPr>
          <a:xfrm>
            <a:off x="1725930" y="2805232"/>
            <a:ext cx="3130868" cy="256818"/>
          </a:xfrm>
          <a:prstGeom prst="rect">
            <a:avLst/>
          </a:prstGeom>
          <a:noFill/>
        </p:spPr>
        <p:txBody>
          <a:bodyPr wrap="none" lIns="0" tIns="0" rIns="0" bIns="0" rtlCol="0" anchor="t"/>
          <a:lstStyle/>
          <a:p>
            <a:pPr marL="0" indent="0" algn="l">
              <a:lnSpc>
                <a:spcPts val="2000"/>
              </a:lnSpc>
              <a:buNone/>
            </a:pPr>
            <a:r>
              <a:rPr lang="en-US" sz="1600" dirty="0">
                <a:solidFill>
                  <a:srgbClr val="DCD7E5"/>
                </a:solidFill>
                <a:latin typeface="Montserrat" pitchFamily="34" charset="0"/>
                <a:ea typeface="Montserrat" pitchFamily="34" charset="-122"/>
                <a:cs typeface="Montserrat" pitchFamily="34" charset="-120"/>
              </a:rPr>
              <a:t>Analisis Kebutuhan Pengguna</a:t>
            </a:r>
            <a:endParaRPr lang="en-US" sz="1600" dirty="0"/>
          </a:p>
        </p:txBody>
      </p:sp>
      <p:sp>
        <p:nvSpPr>
          <p:cNvPr id="11" name="Text 7"/>
          <p:cNvSpPr/>
          <p:nvPr/>
        </p:nvSpPr>
        <p:spPr>
          <a:xfrm>
            <a:off x="1725930" y="3160633"/>
            <a:ext cx="6842760" cy="789027"/>
          </a:xfrm>
          <a:prstGeom prst="rect">
            <a:avLst/>
          </a:prstGeom>
          <a:noFill/>
        </p:spPr>
        <p:txBody>
          <a:bodyPr wrap="square" lIns="0" tIns="0" rIns="0" bIns="0" rtlCol="0" anchor="t"/>
          <a:lstStyle/>
          <a:p>
            <a:pPr marL="0" indent="0" algn="l">
              <a:lnSpc>
                <a:spcPts val="2050"/>
              </a:lnSpc>
              <a:buNone/>
            </a:pPr>
            <a:r>
              <a:rPr lang="en-US" sz="1250" dirty="0">
                <a:solidFill>
                  <a:srgbClr val="DCD7E5"/>
                </a:solidFill>
                <a:latin typeface="Heebo" pitchFamily="34" charset="0"/>
                <a:ea typeface="Heebo" pitchFamily="34" charset="-122"/>
                <a:cs typeface="Heebo" pitchFamily="34" charset="-120"/>
              </a:rPr>
              <a:t>Langkah awal adalah memahami dengan mendalam siapa pengguna target Anda, apa kebutuhan dan tantangan mereka, serta bagaimana mereka berinteraksi dengan produk saat ini.</a:t>
            </a:r>
            <a:endParaRPr lang="en-US" sz="1250" dirty="0"/>
          </a:p>
        </p:txBody>
      </p:sp>
      <p:sp>
        <p:nvSpPr>
          <p:cNvPr id="12" name="Shape 8"/>
          <p:cNvSpPr/>
          <p:nvPr/>
        </p:nvSpPr>
        <p:spPr>
          <a:xfrm>
            <a:off x="983933" y="4636651"/>
            <a:ext cx="575310" cy="22860"/>
          </a:xfrm>
          <a:prstGeom prst="roundRect">
            <a:avLst>
              <a:gd name="adj" fmla="val 302027"/>
            </a:avLst>
          </a:prstGeom>
          <a:solidFill>
            <a:srgbClr val="4A2C85"/>
          </a:solidFill>
        </p:spPr>
      </p:sp>
      <p:sp>
        <p:nvSpPr>
          <p:cNvPr id="13" name="Shape 9"/>
          <p:cNvSpPr/>
          <p:nvPr/>
        </p:nvSpPr>
        <p:spPr>
          <a:xfrm>
            <a:off x="636984" y="4463177"/>
            <a:ext cx="369808" cy="369808"/>
          </a:xfrm>
          <a:prstGeom prst="roundRect">
            <a:avLst>
              <a:gd name="adj" fmla="val 18670"/>
            </a:avLst>
          </a:prstGeom>
          <a:solidFill>
            <a:srgbClr val="31136C"/>
          </a:solidFill>
          <a:ln w="7620">
            <a:solidFill>
              <a:srgbClr val="4A2C85"/>
            </a:solidFill>
            <a:prstDash val="solid"/>
          </a:ln>
        </p:spPr>
      </p:sp>
      <p:sp>
        <p:nvSpPr>
          <p:cNvPr id="14" name="Text 10"/>
          <p:cNvSpPr/>
          <p:nvPr/>
        </p:nvSpPr>
        <p:spPr>
          <a:xfrm>
            <a:off x="751761" y="4524732"/>
            <a:ext cx="140137" cy="246578"/>
          </a:xfrm>
          <a:prstGeom prst="rect">
            <a:avLst/>
          </a:prstGeom>
          <a:noFill/>
        </p:spPr>
        <p:txBody>
          <a:bodyPr wrap="none" lIns="0" tIns="0" rIns="0" bIns="0" rtlCol="0" anchor="t"/>
          <a:lstStyle/>
          <a:p>
            <a:pPr marL="0" indent="0" algn="ctr">
              <a:lnSpc>
                <a:spcPts val="1900"/>
              </a:lnSpc>
              <a:buNone/>
            </a:pPr>
            <a:r>
              <a:rPr lang="en-US" sz="1900" dirty="0">
                <a:solidFill>
                  <a:srgbClr val="DCD7E5"/>
                </a:solidFill>
                <a:latin typeface="Montserrat" pitchFamily="34" charset="0"/>
                <a:ea typeface="Montserrat" pitchFamily="34" charset="-122"/>
                <a:cs typeface="Montserrat" pitchFamily="34" charset="-120"/>
              </a:rPr>
              <a:t>2</a:t>
            </a:r>
            <a:endParaRPr lang="en-US" sz="1900" dirty="0"/>
          </a:p>
        </p:txBody>
      </p:sp>
      <p:sp>
        <p:nvSpPr>
          <p:cNvPr id="15" name="Text 11"/>
          <p:cNvSpPr/>
          <p:nvPr/>
        </p:nvSpPr>
        <p:spPr>
          <a:xfrm>
            <a:off x="1725930" y="4442579"/>
            <a:ext cx="2371368" cy="256818"/>
          </a:xfrm>
          <a:prstGeom prst="rect">
            <a:avLst/>
          </a:prstGeom>
          <a:noFill/>
        </p:spPr>
        <p:txBody>
          <a:bodyPr wrap="none" lIns="0" tIns="0" rIns="0" bIns="0" rtlCol="0" anchor="t"/>
          <a:lstStyle/>
          <a:p>
            <a:pPr marL="0" indent="0" algn="l">
              <a:lnSpc>
                <a:spcPts val="2000"/>
              </a:lnSpc>
              <a:buNone/>
            </a:pPr>
            <a:r>
              <a:rPr lang="en-US" sz="1600" dirty="0">
                <a:solidFill>
                  <a:srgbClr val="DCD7E5"/>
                </a:solidFill>
                <a:latin typeface="Montserrat" pitchFamily="34" charset="0"/>
                <a:ea typeface="Montserrat" pitchFamily="34" charset="-122"/>
                <a:cs typeface="Montserrat" pitchFamily="34" charset="-120"/>
              </a:rPr>
              <a:t>Pembuatan Wireframe</a:t>
            </a:r>
            <a:endParaRPr lang="en-US" sz="1600" dirty="0"/>
          </a:p>
        </p:txBody>
      </p:sp>
      <p:sp>
        <p:nvSpPr>
          <p:cNvPr id="16" name="Text 12"/>
          <p:cNvSpPr/>
          <p:nvPr/>
        </p:nvSpPr>
        <p:spPr>
          <a:xfrm>
            <a:off x="1725930" y="4797981"/>
            <a:ext cx="6842760" cy="526018"/>
          </a:xfrm>
          <a:prstGeom prst="rect">
            <a:avLst/>
          </a:prstGeom>
          <a:noFill/>
        </p:spPr>
        <p:txBody>
          <a:bodyPr wrap="square" lIns="0" tIns="0" rIns="0" bIns="0" rtlCol="0" anchor="t"/>
          <a:lstStyle/>
          <a:p>
            <a:pPr marL="0" indent="0" algn="l">
              <a:lnSpc>
                <a:spcPts val="2050"/>
              </a:lnSpc>
              <a:buNone/>
            </a:pPr>
            <a:r>
              <a:rPr lang="en-US" sz="1250" dirty="0">
                <a:solidFill>
                  <a:srgbClr val="DCD7E5"/>
                </a:solidFill>
                <a:latin typeface="Heebo" pitchFamily="34" charset="0"/>
                <a:ea typeface="Heebo" pitchFamily="34" charset="-122"/>
                <a:cs typeface="Heebo" pitchFamily="34" charset="-120"/>
              </a:rPr>
              <a:t>Gunakan Figma untuk membuat wireframe sederhana yang menggambarkan struktur, tata letak, dan alur interaksi dari produk atau aplikasi Anda.</a:t>
            </a:r>
            <a:endParaRPr lang="en-US" sz="1250" dirty="0"/>
          </a:p>
        </p:txBody>
      </p:sp>
      <p:sp>
        <p:nvSpPr>
          <p:cNvPr id="17" name="Shape 13"/>
          <p:cNvSpPr/>
          <p:nvPr/>
        </p:nvSpPr>
        <p:spPr>
          <a:xfrm>
            <a:off x="983933" y="6010989"/>
            <a:ext cx="575310" cy="22860"/>
          </a:xfrm>
          <a:prstGeom prst="roundRect">
            <a:avLst>
              <a:gd name="adj" fmla="val 302027"/>
            </a:avLst>
          </a:prstGeom>
          <a:solidFill>
            <a:srgbClr val="4A2C85"/>
          </a:solidFill>
        </p:spPr>
      </p:sp>
      <p:sp>
        <p:nvSpPr>
          <p:cNvPr id="18" name="Shape 14"/>
          <p:cNvSpPr/>
          <p:nvPr/>
        </p:nvSpPr>
        <p:spPr>
          <a:xfrm>
            <a:off x="636984" y="5837515"/>
            <a:ext cx="369808" cy="369808"/>
          </a:xfrm>
          <a:prstGeom prst="roundRect">
            <a:avLst>
              <a:gd name="adj" fmla="val 18670"/>
            </a:avLst>
          </a:prstGeom>
          <a:solidFill>
            <a:srgbClr val="31136C"/>
          </a:solidFill>
          <a:ln w="7620">
            <a:solidFill>
              <a:srgbClr val="4A2C85"/>
            </a:solidFill>
            <a:prstDash val="solid"/>
          </a:ln>
        </p:spPr>
      </p:sp>
      <p:sp>
        <p:nvSpPr>
          <p:cNvPr id="19" name="Text 15"/>
          <p:cNvSpPr/>
          <p:nvPr/>
        </p:nvSpPr>
        <p:spPr>
          <a:xfrm>
            <a:off x="752237" y="5899071"/>
            <a:ext cx="139184" cy="246578"/>
          </a:xfrm>
          <a:prstGeom prst="rect">
            <a:avLst/>
          </a:prstGeom>
          <a:noFill/>
        </p:spPr>
        <p:txBody>
          <a:bodyPr wrap="none" lIns="0" tIns="0" rIns="0" bIns="0" rtlCol="0" anchor="t"/>
          <a:lstStyle/>
          <a:p>
            <a:pPr marL="0" indent="0" algn="ctr">
              <a:lnSpc>
                <a:spcPts val="1900"/>
              </a:lnSpc>
              <a:buNone/>
            </a:pPr>
            <a:r>
              <a:rPr lang="en-US" sz="1900" dirty="0">
                <a:solidFill>
                  <a:srgbClr val="DCD7E5"/>
                </a:solidFill>
                <a:latin typeface="Montserrat" pitchFamily="34" charset="0"/>
                <a:ea typeface="Montserrat" pitchFamily="34" charset="-122"/>
                <a:cs typeface="Montserrat" pitchFamily="34" charset="-120"/>
              </a:rPr>
              <a:t>3</a:t>
            </a:r>
            <a:endParaRPr lang="en-US" sz="1900" dirty="0"/>
          </a:p>
        </p:txBody>
      </p:sp>
      <p:sp>
        <p:nvSpPr>
          <p:cNvPr id="20" name="Text 16"/>
          <p:cNvSpPr/>
          <p:nvPr/>
        </p:nvSpPr>
        <p:spPr>
          <a:xfrm>
            <a:off x="1725930" y="5816918"/>
            <a:ext cx="2054781" cy="256818"/>
          </a:xfrm>
          <a:prstGeom prst="rect">
            <a:avLst/>
          </a:prstGeom>
          <a:noFill/>
        </p:spPr>
        <p:txBody>
          <a:bodyPr wrap="none" lIns="0" tIns="0" rIns="0" bIns="0" rtlCol="0" anchor="t"/>
          <a:lstStyle/>
          <a:p>
            <a:pPr marL="0" indent="0" algn="l">
              <a:lnSpc>
                <a:spcPts val="2000"/>
              </a:lnSpc>
              <a:buNone/>
            </a:pPr>
            <a:r>
              <a:rPr lang="en-US" sz="1600" dirty="0">
                <a:solidFill>
                  <a:srgbClr val="DCD7E5"/>
                </a:solidFill>
                <a:latin typeface="Montserrat" pitchFamily="34" charset="0"/>
                <a:ea typeface="Montserrat" pitchFamily="34" charset="-122"/>
                <a:cs typeface="Montserrat" pitchFamily="34" charset="-120"/>
              </a:rPr>
              <a:t>Prototyping</a:t>
            </a:r>
            <a:endParaRPr lang="en-US" sz="1600" dirty="0"/>
          </a:p>
        </p:txBody>
      </p:sp>
      <p:sp>
        <p:nvSpPr>
          <p:cNvPr id="21" name="Text 17"/>
          <p:cNvSpPr/>
          <p:nvPr/>
        </p:nvSpPr>
        <p:spPr>
          <a:xfrm>
            <a:off x="1725930" y="6172319"/>
            <a:ext cx="6842760" cy="526018"/>
          </a:xfrm>
          <a:prstGeom prst="rect">
            <a:avLst/>
          </a:prstGeom>
          <a:noFill/>
        </p:spPr>
        <p:txBody>
          <a:bodyPr wrap="square" lIns="0" tIns="0" rIns="0" bIns="0" rtlCol="0" anchor="t"/>
          <a:lstStyle/>
          <a:p>
            <a:pPr marL="0" indent="0" algn="l">
              <a:lnSpc>
                <a:spcPts val="2050"/>
              </a:lnSpc>
              <a:buNone/>
            </a:pPr>
            <a:r>
              <a:rPr lang="en-US" sz="1250" dirty="0">
                <a:solidFill>
                  <a:srgbClr val="DCD7E5"/>
                </a:solidFill>
                <a:latin typeface="Heebo" pitchFamily="34" charset="0"/>
                <a:ea typeface="Heebo" pitchFamily="34" charset="-122"/>
                <a:cs typeface="Heebo" pitchFamily="34" charset="-120"/>
              </a:rPr>
              <a:t>Lanjutkan dengan membuat prototipe interaktif menggunakan fitur prototyping Figma. Ini akan membantu Anda menguji dan memperbaiki desain Anda sebelum implementasi.</a:t>
            </a:r>
            <a:endParaRPr lang="en-US" sz="12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81C9E"/>
          </a:solidFill>
        </p:spPr>
      </p:sp>
      <p:sp>
        <p:nvSpPr>
          <p:cNvPr id="3" name="Shape 1"/>
          <p:cNvSpPr/>
          <p:nvPr/>
        </p:nvSpPr>
        <p:spPr>
          <a:xfrm>
            <a:off x="0" y="0"/>
            <a:ext cx="14630400" cy="8229600"/>
          </a:xfrm>
          <a:prstGeom prst="rect">
            <a:avLst/>
          </a:prstGeom>
          <a:solidFill>
            <a:srgbClr val="0D0A2C">
              <a:alpha val="75000"/>
            </a:srgbClr>
          </a:solidFill>
        </p:spPr>
      </p:sp>
      <p:sp>
        <p:nvSpPr>
          <p:cNvPr id="4" name="Text 2"/>
          <p:cNvSpPr/>
          <p:nvPr/>
        </p:nvSpPr>
        <p:spPr>
          <a:xfrm>
            <a:off x="864037" y="918091"/>
            <a:ext cx="10668119" cy="771525"/>
          </a:xfrm>
          <a:prstGeom prst="rect">
            <a:avLst/>
          </a:prstGeom>
          <a:noFill/>
        </p:spPr>
        <p:txBody>
          <a:bodyPr wrap="non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Memahami Kebutuhan Pengguna</a:t>
            </a:r>
            <a:endParaRPr lang="en-US" sz="4850" dirty="0"/>
          </a:p>
        </p:txBody>
      </p:sp>
      <p:sp>
        <p:nvSpPr>
          <p:cNvPr id="5" name="Shape 3"/>
          <p:cNvSpPr/>
          <p:nvPr/>
        </p:nvSpPr>
        <p:spPr>
          <a:xfrm>
            <a:off x="864037" y="2183368"/>
            <a:ext cx="6327815" cy="2638187"/>
          </a:xfrm>
          <a:prstGeom prst="roundRect">
            <a:avLst>
              <a:gd name="adj" fmla="val 3930"/>
            </a:avLst>
          </a:prstGeom>
          <a:solidFill>
            <a:srgbClr val="31136C"/>
          </a:solidFill>
          <a:ln w="15240">
            <a:solidFill>
              <a:srgbClr val="4A2C85"/>
            </a:solidFill>
            <a:prstDash val="solid"/>
          </a:ln>
        </p:spPr>
      </p:sp>
      <p:sp>
        <p:nvSpPr>
          <p:cNvPr id="6" name="Text 4"/>
          <p:cNvSpPr/>
          <p:nvPr/>
        </p:nvSpPr>
        <p:spPr>
          <a:xfrm>
            <a:off x="1126093" y="2445425"/>
            <a:ext cx="3278386" cy="385763"/>
          </a:xfrm>
          <a:prstGeom prst="rect">
            <a:avLst/>
          </a:prstGeom>
          <a:noFill/>
        </p:spPr>
        <p:txBody>
          <a:bodyPr wrap="none" lIns="0" tIns="0" rIns="0" bIns="0" rtlCol="0" anchor="t"/>
          <a:lstStyle/>
          <a:p>
            <a:pPr marL="0" indent="0">
              <a:lnSpc>
                <a:spcPts val="3000"/>
              </a:lnSpc>
              <a:buNone/>
            </a:pPr>
            <a:r>
              <a:rPr lang="en-US" sz="2400" dirty="0">
                <a:solidFill>
                  <a:srgbClr val="DCD7E5"/>
                </a:solidFill>
                <a:latin typeface="Montserrat" pitchFamily="34" charset="0"/>
                <a:ea typeface="Montserrat" pitchFamily="34" charset="-122"/>
                <a:cs typeface="Montserrat" pitchFamily="34" charset="-120"/>
              </a:rPr>
              <a:t>Penelitian Pengguna</a:t>
            </a:r>
            <a:endParaRPr lang="en-US" sz="2400" dirty="0"/>
          </a:p>
        </p:txBody>
      </p:sp>
      <p:sp>
        <p:nvSpPr>
          <p:cNvPr id="7" name="Text 5"/>
          <p:cNvSpPr/>
          <p:nvPr/>
        </p:nvSpPr>
        <p:spPr>
          <a:xfrm>
            <a:off x="1126093" y="2979301"/>
            <a:ext cx="5803702" cy="1580198"/>
          </a:xfrm>
          <a:prstGeom prst="rect">
            <a:avLst/>
          </a:prstGeom>
          <a:noFill/>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Lakukan wawancara, observasi, dan survei untuk mengumpulkan informasi mendalam tentang pengguna target, termasuk karakteristik demografis, pola perilaku, dan tantangan yang mereka hadapi.</a:t>
            </a:r>
            <a:endParaRPr lang="en-US" sz="1900" dirty="0"/>
          </a:p>
        </p:txBody>
      </p:sp>
      <p:sp>
        <p:nvSpPr>
          <p:cNvPr id="8" name="Shape 6"/>
          <p:cNvSpPr/>
          <p:nvPr/>
        </p:nvSpPr>
        <p:spPr>
          <a:xfrm>
            <a:off x="7438668" y="2183368"/>
            <a:ext cx="6327815" cy="2638187"/>
          </a:xfrm>
          <a:prstGeom prst="roundRect">
            <a:avLst>
              <a:gd name="adj" fmla="val 3930"/>
            </a:avLst>
          </a:prstGeom>
          <a:solidFill>
            <a:srgbClr val="31136C"/>
          </a:solidFill>
          <a:ln w="15240">
            <a:solidFill>
              <a:srgbClr val="4A2C85"/>
            </a:solidFill>
            <a:prstDash val="solid"/>
          </a:ln>
        </p:spPr>
      </p:sp>
      <p:sp>
        <p:nvSpPr>
          <p:cNvPr id="9" name="Text 7"/>
          <p:cNvSpPr/>
          <p:nvPr/>
        </p:nvSpPr>
        <p:spPr>
          <a:xfrm>
            <a:off x="7700724" y="2445425"/>
            <a:ext cx="3086100" cy="385763"/>
          </a:xfrm>
          <a:prstGeom prst="rect">
            <a:avLst/>
          </a:prstGeom>
          <a:noFill/>
        </p:spPr>
        <p:txBody>
          <a:bodyPr wrap="none" lIns="0" tIns="0" rIns="0" bIns="0" rtlCol="0" anchor="t"/>
          <a:lstStyle/>
          <a:p>
            <a:pPr marL="0" indent="0">
              <a:lnSpc>
                <a:spcPts val="3000"/>
              </a:lnSpc>
              <a:buNone/>
            </a:pPr>
            <a:r>
              <a:rPr lang="en-US" sz="2400" dirty="0">
                <a:solidFill>
                  <a:srgbClr val="DCD7E5"/>
                </a:solidFill>
                <a:latin typeface="Montserrat" pitchFamily="34" charset="0"/>
                <a:ea typeface="Montserrat" pitchFamily="34" charset="-122"/>
                <a:cs typeface="Montserrat" pitchFamily="34" charset="-120"/>
              </a:rPr>
              <a:t>Analisis Persona</a:t>
            </a:r>
            <a:endParaRPr lang="en-US" sz="2400" dirty="0"/>
          </a:p>
        </p:txBody>
      </p:sp>
      <p:sp>
        <p:nvSpPr>
          <p:cNvPr id="10" name="Text 8"/>
          <p:cNvSpPr/>
          <p:nvPr/>
        </p:nvSpPr>
        <p:spPr>
          <a:xfrm>
            <a:off x="7700724" y="2979301"/>
            <a:ext cx="5803702" cy="1580198"/>
          </a:xfrm>
          <a:prstGeom prst="rect">
            <a:avLst/>
          </a:prstGeom>
          <a:noFill/>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Buat profil persona pengguna yang mewakili segmen-segmen utama dari pengguna target. Ini akan membantu Anda memahami kebutuhan dan motivasi mereka secara lebih spesifik.</a:t>
            </a:r>
            <a:endParaRPr lang="en-US" sz="1900" dirty="0"/>
          </a:p>
        </p:txBody>
      </p:sp>
      <p:sp>
        <p:nvSpPr>
          <p:cNvPr id="11" name="Shape 9"/>
          <p:cNvSpPr/>
          <p:nvPr/>
        </p:nvSpPr>
        <p:spPr>
          <a:xfrm>
            <a:off x="864037" y="5068372"/>
            <a:ext cx="6327815" cy="2243138"/>
          </a:xfrm>
          <a:prstGeom prst="roundRect">
            <a:avLst>
              <a:gd name="adj" fmla="val 4623"/>
            </a:avLst>
          </a:prstGeom>
          <a:solidFill>
            <a:srgbClr val="31136C"/>
          </a:solidFill>
          <a:ln w="15240">
            <a:solidFill>
              <a:srgbClr val="4A2C85"/>
            </a:solidFill>
            <a:prstDash val="solid"/>
          </a:ln>
        </p:spPr>
      </p:sp>
      <p:sp>
        <p:nvSpPr>
          <p:cNvPr id="12" name="Text 10"/>
          <p:cNvSpPr/>
          <p:nvPr/>
        </p:nvSpPr>
        <p:spPr>
          <a:xfrm>
            <a:off x="1126093" y="5330428"/>
            <a:ext cx="5069919" cy="385763"/>
          </a:xfrm>
          <a:prstGeom prst="rect">
            <a:avLst/>
          </a:prstGeom>
          <a:noFill/>
        </p:spPr>
        <p:txBody>
          <a:bodyPr wrap="none" lIns="0" tIns="0" rIns="0" bIns="0" rtlCol="0" anchor="t"/>
          <a:lstStyle/>
          <a:p>
            <a:pPr marL="0" indent="0">
              <a:lnSpc>
                <a:spcPts val="3000"/>
              </a:lnSpc>
              <a:buNone/>
            </a:pPr>
            <a:r>
              <a:rPr lang="en-US" sz="2400" dirty="0">
                <a:solidFill>
                  <a:srgbClr val="DCD7E5"/>
                </a:solidFill>
                <a:latin typeface="Montserrat" pitchFamily="34" charset="0"/>
                <a:ea typeface="Montserrat" pitchFamily="34" charset="-122"/>
                <a:cs typeface="Montserrat" pitchFamily="34" charset="-120"/>
              </a:rPr>
              <a:t>Pemetaan Perjalanan Pengguna</a:t>
            </a:r>
            <a:endParaRPr lang="en-US" sz="2400" dirty="0"/>
          </a:p>
        </p:txBody>
      </p:sp>
      <p:sp>
        <p:nvSpPr>
          <p:cNvPr id="13" name="Text 11"/>
          <p:cNvSpPr/>
          <p:nvPr/>
        </p:nvSpPr>
        <p:spPr>
          <a:xfrm>
            <a:off x="1126093" y="5864304"/>
            <a:ext cx="5803702" cy="1185148"/>
          </a:xfrm>
          <a:prstGeom prst="rect">
            <a:avLst/>
          </a:prstGeom>
          <a:noFill/>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Petakan alur interaksi pengguna dengan produk atau layanan Anda, dari awal hingga akhir. Identifikasi titik-titik kritis dan area yang perlu diperbaiki.</a:t>
            </a:r>
            <a:endParaRPr lang="en-US" sz="1900" dirty="0"/>
          </a:p>
        </p:txBody>
      </p:sp>
      <p:sp>
        <p:nvSpPr>
          <p:cNvPr id="14" name="Shape 12"/>
          <p:cNvSpPr/>
          <p:nvPr/>
        </p:nvSpPr>
        <p:spPr>
          <a:xfrm>
            <a:off x="7438668" y="5068372"/>
            <a:ext cx="6327815" cy="2243138"/>
          </a:xfrm>
          <a:prstGeom prst="roundRect">
            <a:avLst>
              <a:gd name="adj" fmla="val 4623"/>
            </a:avLst>
          </a:prstGeom>
          <a:solidFill>
            <a:srgbClr val="31136C"/>
          </a:solidFill>
          <a:ln w="15240">
            <a:solidFill>
              <a:srgbClr val="4A2C85"/>
            </a:solidFill>
            <a:prstDash val="solid"/>
          </a:ln>
        </p:spPr>
      </p:sp>
      <p:sp>
        <p:nvSpPr>
          <p:cNvPr id="15" name="Text 13"/>
          <p:cNvSpPr/>
          <p:nvPr/>
        </p:nvSpPr>
        <p:spPr>
          <a:xfrm>
            <a:off x="7700724" y="5330428"/>
            <a:ext cx="3108008" cy="385763"/>
          </a:xfrm>
          <a:prstGeom prst="rect">
            <a:avLst/>
          </a:prstGeom>
          <a:noFill/>
        </p:spPr>
        <p:txBody>
          <a:bodyPr wrap="none" lIns="0" tIns="0" rIns="0" bIns="0" rtlCol="0" anchor="t"/>
          <a:lstStyle/>
          <a:p>
            <a:pPr marL="0" indent="0">
              <a:lnSpc>
                <a:spcPts val="3000"/>
              </a:lnSpc>
              <a:buNone/>
            </a:pPr>
            <a:r>
              <a:rPr lang="en-US" sz="2400" dirty="0">
                <a:solidFill>
                  <a:srgbClr val="DCD7E5"/>
                </a:solidFill>
                <a:latin typeface="Montserrat" pitchFamily="34" charset="0"/>
                <a:ea typeface="Montserrat" pitchFamily="34" charset="-122"/>
                <a:cs typeface="Montserrat" pitchFamily="34" charset="-120"/>
              </a:rPr>
              <a:t>Evaluasi Kompetitor</a:t>
            </a:r>
            <a:endParaRPr lang="en-US" sz="2400" dirty="0"/>
          </a:p>
        </p:txBody>
      </p:sp>
      <p:sp>
        <p:nvSpPr>
          <p:cNvPr id="16" name="Text 14"/>
          <p:cNvSpPr/>
          <p:nvPr/>
        </p:nvSpPr>
        <p:spPr>
          <a:xfrm>
            <a:off x="7700724" y="5864304"/>
            <a:ext cx="5803702" cy="1185148"/>
          </a:xfrm>
          <a:prstGeom prst="rect">
            <a:avLst/>
          </a:prstGeom>
          <a:noFill/>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Pelajari produk atau layanan kompetitor untuk memahami tren industri dan praktik terbaik. Identifikasi peluang untuk diferensiasi dan inovasi.</a:t>
            </a:r>
            <a:endParaRPr lang="en-US" sz="1900" dirty="0"/>
          </a:p>
        </p:txBody>
      </p:sp>
      <p:pic>
        <p:nvPicPr>
          <p:cNvPr id="17" name="Image 0" descr="preencoded.png">
            <a:hlinkClick r:id="rId1"/>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p:spPr>
      </p:sp>
      <p:pic>
        <p:nvPicPr>
          <p:cNvPr id="4" name="Image 1" descr="preencoded.png"/>
          <p:cNvPicPr>
            <a:picLocks noChangeAspect="1"/>
          </p:cNvPicPr>
          <p:nvPr/>
        </p:nvPicPr>
        <p:blipFill>
          <a:blip r:embed="rId2"/>
          <a:stretch>
            <a:fillRect/>
          </a:stretch>
        </p:blipFill>
        <p:spPr>
          <a:xfrm>
            <a:off x="0" y="246817"/>
            <a:ext cx="5486400" cy="7735967"/>
          </a:xfrm>
          <a:prstGeom prst="rect">
            <a:avLst/>
          </a:prstGeom>
        </p:spPr>
      </p:pic>
      <p:sp>
        <p:nvSpPr>
          <p:cNvPr id="5" name="Text 1"/>
          <p:cNvSpPr/>
          <p:nvPr/>
        </p:nvSpPr>
        <p:spPr>
          <a:xfrm>
            <a:off x="6350437" y="2624257"/>
            <a:ext cx="7415927" cy="1543050"/>
          </a:xfrm>
          <a:prstGeom prst="rect">
            <a:avLst/>
          </a:prstGeom>
          <a:noFill/>
        </p:spPr>
        <p:txBody>
          <a:bodyPr wrap="squar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Merancang Wireframe dan Prototipe</a:t>
            </a:r>
            <a:endParaRPr lang="en-US" sz="4850" dirty="0"/>
          </a:p>
        </p:txBody>
      </p:sp>
      <p:pic>
        <p:nvPicPr>
          <p:cNvPr id="6" name="Image 2" descr="preencoded.png"/>
          <p:cNvPicPr>
            <a:picLocks noChangeAspect="1"/>
          </p:cNvPicPr>
          <p:nvPr/>
        </p:nvPicPr>
        <p:blipFill>
          <a:blip r:embed="rId3"/>
          <a:stretch>
            <a:fillRect/>
          </a:stretch>
        </p:blipFill>
        <p:spPr>
          <a:xfrm>
            <a:off x="6381274" y="4623078"/>
            <a:ext cx="138827" cy="185142"/>
          </a:xfrm>
          <a:prstGeom prst="rect">
            <a:avLst/>
          </a:prstGeom>
        </p:spPr>
      </p:pic>
      <p:sp>
        <p:nvSpPr>
          <p:cNvPr id="7" name="Text 2"/>
          <p:cNvSpPr/>
          <p:nvPr/>
        </p:nvSpPr>
        <p:spPr>
          <a:xfrm>
            <a:off x="6720721" y="4537591"/>
            <a:ext cx="7045643" cy="395049"/>
          </a:xfrm>
          <a:prstGeom prst="rect">
            <a:avLst/>
          </a:prstGeom>
          <a:noFill/>
        </p:spPr>
        <p:txBody>
          <a:bodyPr wrap="non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Wireframing</a:t>
            </a:r>
            <a:endParaRPr lang="en-US" sz="1900" dirty="0"/>
          </a:p>
        </p:txBody>
      </p:sp>
      <p:pic>
        <p:nvPicPr>
          <p:cNvPr id="8" name="Image 3" descr="preencoded.png"/>
          <p:cNvPicPr>
            <a:picLocks noChangeAspect="1"/>
          </p:cNvPicPr>
          <p:nvPr/>
        </p:nvPicPr>
        <p:blipFill>
          <a:blip r:embed="rId3"/>
          <a:stretch>
            <a:fillRect/>
          </a:stretch>
        </p:blipFill>
        <p:spPr>
          <a:xfrm>
            <a:off x="6381274" y="5295781"/>
            <a:ext cx="138827" cy="185142"/>
          </a:xfrm>
          <a:prstGeom prst="rect">
            <a:avLst/>
          </a:prstGeom>
        </p:spPr>
      </p:pic>
      <p:sp>
        <p:nvSpPr>
          <p:cNvPr id="9" name="Text 3"/>
          <p:cNvSpPr/>
          <p:nvPr/>
        </p:nvSpPr>
        <p:spPr>
          <a:xfrm>
            <a:off x="6720721" y="5210294"/>
            <a:ext cx="7045643" cy="395049"/>
          </a:xfrm>
          <a:prstGeom prst="rect">
            <a:avLst/>
          </a:prstGeom>
          <a:noFill/>
        </p:spPr>
        <p:txBody>
          <a:bodyPr wrap="non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Prototyping</a:t>
            </a:r>
            <a:endParaRPr lang="en-US" sz="1900" dirty="0"/>
          </a:p>
        </p:txBody>
      </p:sp>
      <p:pic>
        <p:nvPicPr>
          <p:cNvPr id="10" name="Image 4"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p:spPr>
      </p:sp>
      <p:pic>
        <p:nvPicPr>
          <p:cNvPr id="4" name="Image 1" descr="preencoded.png"/>
          <p:cNvPicPr>
            <a:picLocks noChangeAspect="1"/>
          </p:cNvPicPr>
          <p:nvPr/>
        </p:nvPicPr>
        <p:blipFill>
          <a:blip r:embed="rId2"/>
          <a:stretch>
            <a:fillRect/>
          </a:stretch>
        </p:blipFill>
        <p:spPr>
          <a:xfrm>
            <a:off x="9144000" y="123349"/>
            <a:ext cx="5486400" cy="7982902"/>
          </a:xfrm>
          <a:prstGeom prst="rect">
            <a:avLst/>
          </a:prstGeom>
        </p:spPr>
      </p:pic>
      <p:sp>
        <p:nvSpPr>
          <p:cNvPr id="5" name="Text 1"/>
          <p:cNvSpPr/>
          <p:nvPr/>
        </p:nvSpPr>
        <p:spPr>
          <a:xfrm>
            <a:off x="1200388" y="893088"/>
            <a:ext cx="6743105" cy="771525"/>
          </a:xfrm>
          <a:prstGeom prst="rect">
            <a:avLst/>
          </a:prstGeom>
          <a:noFill/>
        </p:spPr>
        <p:txBody>
          <a:bodyPr wrap="square" lIns="0" tIns="0" rIns="0" bIns="0" rtlCol="0" anchor="t"/>
          <a:lstStyle/>
          <a:p>
            <a:pPr marL="0" indent="0">
              <a:lnSpc>
                <a:spcPts val="3000"/>
              </a:lnSpc>
              <a:buNone/>
            </a:pPr>
            <a:r>
              <a:rPr lang="en-US" sz="2400" dirty="0">
                <a:solidFill>
                  <a:srgbClr val="F2F0F4"/>
                </a:solidFill>
                <a:latin typeface="Montserrat" pitchFamily="34" charset="0"/>
                <a:ea typeface="Montserrat" pitchFamily="34" charset="-122"/>
                <a:cs typeface="Montserrat" pitchFamily="34" charset="-120"/>
              </a:rPr>
              <a:t>Memilih Warna, Tipografi, dan Ikon yang Tepat</a:t>
            </a:r>
            <a:endParaRPr lang="en-US" sz="2400" dirty="0"/>
          </a:p>
        </p:txBody>
      </p:sp>
      <p:pic>
        <p:nvPicPr>
          <p:cNvPr id="6" name="Image 2" descr="preencoded.png"/>
          <p:cNvPicPr>
            <a:picLocks noChangeAspect="1"/>
          </p:cNvPicPr>
          <p:nvPr/>
        </p:nvPicPr>
        <p:blipFill>
          <a:blip r:embed="rId3"/>
          <a:stretch>
            <a:fillRect/>
          </a:stretch>
        </p:blipFill>
        <p:spPr>
          <a:xfrm>
            <a:off x="1200388" y="1849755"/>
            <a:ext cx="308610" cy="308610"/>
          </a:xfrm>
          <a:prstGeom prst="rect">
            <a:avLst/>
          </a:prstGeom>
        </p:spPr>
      </p:pic>
      <p:sp>
        <p:nvSpPr>
          <p:cNvPr id="7" name="Text 2"/>
          <p:cNvSpPr/>
          <p:nvPr/>
        </p:nvSpPr>
        <p:spPr>
          <a:xfrm>
            <a:off x="1200388" y="2281714"/>
            <a:ext cx="1543050" cy="192881"/>
          </a:xfrm>
          <a:prstGeom prst="rect">
            <a:avLst/>
          </a:prstGeom>
          <a:noFill/>
        </p:spPr>
        <p:txBody>
          <a:bodyPr wrap="none" lIns="0" tIns="0" rIns="0" bIns="0" rtlCol="0" anchor="t"/>
          <a:lstStyle/>
          <a:p>
            <a:pPr marL="0" indent="0" algn="l">
              <a:lnSpc>
                <a:spcPts val="1500"/>
              </a:lnSpc>
              <a:buNone/>
            </a:pPr>
            <a:r>
              <a:rPr lang="en-US" sz="1200" dirty="0">
                <a:solidFill>
                  <a:srgbClr val="DCD7E5"/>
                </a:solidFill>
                <a:latin typeface="Montserrat" pitchFamily="34" charset="0"/>
                <a:ea typeface="Montserrat" pitchFamily="34" charset="-122"/>
                <a:cs typeface="Montserrat" pitchFamily="34" charset="-120"/>
              </a:rPr>
              <a:t>Pemilihan Warna</a:t>
            </a:r>
            <a:endParaRPr lang="en-US" sz="1200" dirty="0"/>
          </a:p>
        </p:txBody>
      </p:sp>
      <p:sp>
        <p:nvSpPr>
          <p:cNvPr id="8" name="Text 3"/>
          <p:cNvSpPr/>
          <p:nvPr/>
        </p:nvSpPr>
        <p:spPr>
          <a:xfrm>
            <a:off x="1200388" y="2548652"/>
            <a:ext cx="6743105" cy="395049"/>
          </a:xfrm>
          <a:prstGeom prst="rect">
            <a:avLst/>
          </a:prstGeom>
          <a:noFill/>
        </p:spPr>
        <p:txBody>
          <a:bodyPr wrap="square" lIns="0" tIns="0" rIns="0" bIns="0" rtlCol="0" anchor="t"/>
          <a:lstStyle/>
          <a:p>
            <a:pPr marL="0" indent="0" algn="l">
              <a:lnSpc>
                <a:spcPts val="1550"/>
              </a:lnSpc>
              <a:buNone/>
            </a:pPr>
            <a:r>
              <a:rPr lang="en-US" sz="950" dirty="0">
                <a:solidFill>
                  <a:srgbClr val="DCD7E5"/>
                </a:solidFill>
                <a:latin typeface="Heebo" pitchFamily="34" charset="0"/>
                <a:ea typeface="Heebo" pitchFamily="34" charset="-122"/>
                <a:cs typeface="Heebo" pitchFamily="34" charset="-120"/>
              </a:rPr>
              <a:t>Pilih kombinasi warna yang harmonis dan selaras dengan branding perusahaan. Pastikan warna-warna tersebut mudah dibaca dan memberikan kontras yang cukup.</a:t>
            </a:r>
            <a:endParaRPr lang="en-US" sz="950" dirty="0"/>
          </a:p>
        </p:txBody>
      </p:sp>
      <p:pic>
        <p:nvPicPr>
          <p:cNvPr id="9" name="Image 3" descr="preencoded.png"/>
          <p:cNvPicPr>
            <a:picLocks noChangeAspect="1"/>
          </p:cNvPicPr>
          <p:nvPr/>
        </p:nvPicPr>
        <p:blipFill>
          <a:blip r:embed="rId4"/>
          <a:stretch>
            <a:fillRect/>
          </a:stretch>
        </p:blipFill>
        <p:spPr>
          <a:xfrm>
            <a:off x="1200388" y="3313986"/>
            <a:ext cx="308610" cy="308610"/>
          </a:xfrm>
          <a:prstGeom prst="rect">
            <a:avLst/>
          </a:prstGeom>
        </p:spPr>
      </p:pic>
      <p:sp>
        <p:nvSpPr>
          <p:cNvPr id="10" name="Text 4"/>
          <p:cNvSpPr/>
          <p:nvPr/>
        </p:nvSpPr>
        <p:spPr>
          <a:xfrm>
            <a:off x="1200388" y="3745944"/>
            <a:ext cx="1543050" cy="192881"/>
          </a:xfrm>
          <a:prstGeom prst="rect">
            <a:avLst/>
          </a:prstGeom>
          <a:noFill/>
        </p:spPr>
        <p:txBody>
          <a:bodyPr wrap="none" lIns="0" tIns="0" rIns="0" bIns="0" rtlCol="0" anchor="t"/>
          <a:lstStyle/>
          <a:p>
            <a:pPr marL="0" indent="0" algn="l">
              <a:lnSpc>
                <a:spcPts val="1500"/>
              </a:lnSpc>
              <a:buNone/>
            </a:pPr>
            <a:r>
              <a:rPr lang="en-US" sz="1200" dirty="0">
                <a:solidFill>
                  <a:srgbClr val="DCD7E5"/>
                </a:solidFill>
                <a:latin typeface="Montserrat" pitchFamily="34" charset="0"/>
                <a:ea typeface="Montserrat" pitchFamily="34" charset="-122"/>
                <a:cs typeface="Montserrat" pitchFamily="34" charset="-120"/>
              </a:rPr>
              <a:t>Tipografi</a:t>
            </a:r>
            <a:endParaRPr lang="en-US" sz="1200" dirty="0"/>
          </a:p>
        </p:txBody>
      </p:sp>
      <p:sp>
        <p:nvSpPr>
          <p:cNvPr id="11" name="Text 5"/>
          <p:cNvSpPr/>
          <p:nvPr/>
        </p:nvSpPr>
        <p:spPr>
          <a:xfrm>
            <a:off x="1200388" y="4012883"/>
            <a:ext cx="6743105" cy="395049"/>
          </a:xfrm>
          <a:prstGeom prst="rect">
            <a:avLst/>
          </a:prstGeom>
          <a:noFill/>
        </p:spPr>
        <p:txBody>
          <a:bodyPr wrap="square" lIns="0" tIns="0" rIns="0" bIns="0" rtlCol="0" anchor="t"/>
          <a:lstStyle/>
          <a:p>
            <a:pPr marL="0" indent="0" algn="l">
              <a:lnSpc>
                <a:spcPts val="1550"/>
              </a:lnSpc>
              <a:buNone/>
            </a:pPr>
            <a:r>
              <a:rPr lang="en-US" sz="950" dirty="0">
                <a:solidFill>
                  <a:srgbClr val="DCD7E5"/>
                </a:solidFill>
                <a:latin typeface="Heebo" pitchFamily="34" charset="0"/>
                <a:ea typeface="Heebo" pitchFamily="34" charset="-122"/>
                <a:cs typeface="Heebo" pitchFamily="34" charset="-120"/>
              </a:rPr>
              <a:t>Tentukan jenis huruf yang mudah dibaca dan sesuai dengan gaya desain Anda. Konsisten dalam penggunaan judul, sub-judul, dan teks badan.</a:t>
            </a:r>
            <a:endParaRPr lang="en-US" sz="950" dirty="0"/>
          </a:p>
        </p:txBody>
      </p:sp>
      <p:pic>
        <p:nvPicPr>
          <p:cNvPr id="12" name="Image 4" descr="preencoded.png"/>
          <p:cNvPicPr>
            <a:picLocks noChangeAspect="1"/>
          </p:cNvPicPr>
          <p:nvPr/>
        </p:nvPicPr>
        <p:blipFill>
          <a:blip r:embed="rId5"/>
          <a:stretch>
            <a:fillRect/>
          </a:stretch>
        </p:blipFill>
        <p:spPr>
          <a:xfrm>
            <a:off x="1200388" y="4778216"/>
            <a:ext cx="308610" cy="308610"/>
          </a:xfrm>
          <a:prstGeom prst="rect">
            <a:avLst/>
          </a:prstGeom>
        </p:spPr>
      </p:pic>
      <p:sp>
        <p:nvSpPr>
          <p:cNvPr id="13" name="Text 6"/>
          <p:cNvSpPr/>
          <p:nvPr/>
        </p:nvSpPr>
        <p:spPr>
          <a:xfrm>
            <a:off x="1200388" y="5210175"/>
            <a:ext cx="1543050" cy="192881"/>
          </a:xfrm>
          <a:prstGeom prst="rect">
            <a:avLst/>
          </a:prstGeom>
          <a:noFill/>
        </p:spPr>
        <p:txBody>
          <a:bodyPr wrap="none" lIns="0" tIns="0" rIns="0" bIns="0" rtlCol="0" anchor="t"/>
          <a:lstStyle/>
          <a:p>
            <a:pPr marL="0" indent="0" algn="l">
              <a:lnSpc>
                <a:spcPts val="1500"/>
              </a:lnSpc>
              <a:buNone/>
            </a:pPr>
            <a:r>
              <a:rPr lang="en-US" sz="1200" dirty="0">
                <a:solidFill>
                  <a:srgbClr val="DCD7E5"/>
                </a:solidFill>
                <a:latin typeface="Montserrat" pitchFamily="34" charset="0"/>
                <a:ea typeface="Montserrat" pitchFamily="34" charset="-122"/>
                <a:cs typeface="Montserrat" pitchFamily="34" charset="-120"/>
              </a:rPr>
              <a:t>Ikon</a:t>
            </a:r>
            <a:endParaRPr lang="en-US" sz="1200" dirty="0"/>
          </a:p>
        </p:txBody>
      </p:sp>
      <p:sp>
        <p:nvSpPr>
          <p:cNvPr id="14" name="Text 7"/>
          <p:cNvSpPr/>
          <p:nvPr/>
        </p:nvSpPr>
        <p:spPr>
          <a:xfrm>
            <a:off x="1200388" y="5477113"/>
            <a:ext cx="6743105" cy="395049"/>
          </a:xfrm>
          <a:prstGeom prst="rect">
            <a:avLst/>
          </a:prstGeom>
          <a:noFill/>
        </p:spPr>
        <p:txBody>
          <a:bodyPr wrap="square" lIns="0" tIns="0" rIns="0" bIns="0" rtlCol="0" anchor="t"/>
          <a:lstStyle/>
          <a:p>
            <a:pPr marL="0" indent="0" algn="l">
              <a:lnSpc>
                <a:spcPts val="1550"/>
              </a:lnSpc>
              <a:buNone/>
            </a:pPr>
            <a:r>
              <a:rPr lang="en-US" sz="950" dirty="0">
                <a:solidFill>
                  <a:srgbClr val="DCD7E5"/>
                </a:solidFill>
                <a:latin typeface="Heebo" pitchFamily="34" charset="0"/>
                <a:ea typeface="Heebo" pitchFamily="34" charset="-122"/>
                <a:cs typeface="Heebo" pitchFamily="34" charset="-120"/>
              </a:rPr>
              <a:t>Gunakan ikon yang sederhana dan intuitif untuk memperkaya UI Anda. Pastikan ikon-ikon tersebut konsisten dan selaras dengan keseluruhan gaya visual.</a:t>
            </a:r>
            <a:endParaRPr lang="en-US" sz="950" dirty="0"/>
          </a:p>
        </p:txBody>
      </p:sp>
      <p:pic>
        <p:nvPicPr>
          <p:cNvPr id="15" name="Image 5" descr="preencoded.png"/>
          <p:cNvPicPr>
            <a:picLocks noChangeAspect="1"/>
          </p:cNvPicPr>
          <p:nvPr/>
        </p:nvPicPr>
        <p:blipFill>
          <a:blip r:embed="rId6"/>
          <a:stretch>
            <a:fillRect/>
          </a:stretch>
        </p:blipFill>
        <p:spPr>
          <a:xfrm>
            <a:off x="1200388" y="6242447"/>
            <a:ext cx="308610" cy="308610"/>
          </a:xfrm>
          <a:prstGeom prst="rect">
            <a:avLst/>
          </a:prstGeom>
        </p:spPr>
      </p:pic>
      <p:sp>
        <p:nvSpPr>
          <p:cNvPr id="16" name="Text 8"/>
          <p:cNvSpPr/>
          <p:nvPr/>
        </p:nvSpPr>
        <p:spPr>
          <a:xfrm>
            <a:off x="1200388" y="6674406"/>
            <a:ext cx="1543050" cy="192881"/>
          </a:xfrm>
          <a:prstGeom prst="rect">
            <a:avLst/>
          </a:prstGeom>
          <a:noFill/>
        </p:spPr>
        <p:txBody>
          <a:bodyPr wrap="none" lIns="0" tIns="0" rIns="0" bIns="0" rtlCol="0" anchor="t"/>
          <a:lstStyle/>
          <a:p>
            <a:pPr marL="0" indent="0" algn="l">
              <a:lnSpc>
                <a:spcPts val="1500"/>
              </a:lnSpc>
              <a:buNone/>
            </a:pPr>
            <a:r>
              <a:rPr lang="en-US" sz="1200" dirty="0">
                <a:solidFill>
                  <a:srgbClr val="DCD7E5"/>
                </a:solidFill>
                <a:latin typeface="Montserrat" pitchFamily="34" charset="0"/>
                <a:ea typeface="Montserrat" pitchFamily="34" charset="-122"/>
                <a:cs typeface="Montserrat" pitchFamily="34" charset="-120"/>
              </a:rPr>
              <a:t>Branding</a:t>
            </a:r>
            <a:endParaRPr lang="en-US" sz="1200" dirty="0"/>
          </a:p>
        </p:txBody>
      </p:sp>
      <p:sp>
        <p:nvSpPr>
          <p:cNvPr id="17" name="Text 9"/>
          <p:cNvSpPr/>
          <p:nvPr/>
        </p:nvSpPr>
        <p:spPr>
          <a:xfrm>
            <a:off x="1200388" y="6941344"/>
            <a:ext cx="6743105" cy="395049"/>
          </a:xfrm>
          <a:prstGeom prst="rect">
            <a:avLst/>
          </a:prstGeom>
          <a:noFill/>
        </p:spPr>
        <p:txBody>
          <a:bodyPr wrap="square" lIns="0" tIns="0" rIns="0" bIns="0" rtlCol="0" anchor="t"/>
          <a:lstStyle/>
          <a:p>
            <a:pPr marL="0" indent="0" algn="l">
              <a:lnSpc>
                <a:spcPts val="1550"/>
              </a:lnSpc>
              <a:buNone/>
            </a:pPr>
            <a:r>
              <a:rPr lang="en-US" sz="950" dirty="0">
                <a:solidFill>
                  <a:srgbClr val="DCD7E5"/>
                </a:solidFill>
                <a:latin typeface="Heebo" pitchFamily="34" charset="0"/>
                <a:ea typeface="Heebo" pitchFamily="34" charset="-122"/>
                <a:cs typeface="Heebo" pitchFamily="34" charset="-120"/>
              </a:rPr>
              <a:t>Integrasikan elemen-elemen branding perusahaan, seperti logo, warna, dan tipografi, untuk menciptakan identitas visual yang kuat dan kohesif.</a:t>
            </a:r>
            <a:endParaRPr lang="en-US" sz="950" dirty="0"/>
          </a:p>
        </p:txBody>
      </p:sp>
      <p:pic>
        <p:nvPicPr>
          <p:cNvPr id="18" name="Image 6"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p:spPr>
      </p:sp>
      <p:pic>
        <p:nvPicPr>
          <p:cNvPr id="4" name="Image 1" descr="preencoded.png"/>
          <p:cNvPicPr>
            <a:picLocks noChangeAspect="1"/>
          </p:cNvPicPr>
          <p:nvPr/>
        </p:nvPicPr>
        <p:blipFill>
          <a:blip r:embed="rId2"/>
          <a:stretch>
            <a:fillRect/>
          </a:stretch>
        </p:blipFill>
        <p:spPr>
          <a:xfrm>
            <a:off x="0" y="205026"/>
            <a:ext cx="5486400" cy="7819549"/>
          </a:xfrm>
          <a:prstGeom prst="rect">
            <a:avLst/>
          </a:prstGeom>
        </p:spPr>
      </p:pic>
      <p:sp>
        <p:nvSpPr>
          <p:cNvPr id="5" name="Text 1"/>
          <p:cNvSpPr/>
          <p:nvPr/>
        </p:nvSpPr>
        <p:spPr>
          <a:xfrm>
            <a:off x="6204228" y="858798"/>
            <a:ext cx="7708344" cy="1281827"/>
          </a:xfrm>
          <a:prstGeom prst="rect">
            <a:avLst/>
          </a:prstGeom>
          <a:noFill/>
        </p:spPr>
        <p:txBody>
          <a:bodyPr wrap="square" lIns="0" tIns="0" rIns="0" bIns="0" rtlCol="0" anchor="t"/>
          <a:lstStyle/>
          <a:p>
            <a:pPr marL="0" indent="0">
              <a:lnSpc>
                <a:spcPts val="5000"/>
              </a:lnSpc>
              <a:buNone/>
            </a:pPr>
            <a:r>
              <a:rPr lang="en-US" sz="4000" dirty="0">
                <a:solidFill>
                  <a:srgbClr val="F2F0F4"/>
                </a:solidFill>
                <a:latin typeface="Montserrat" pitchFamily="34" charset="0"/>
                <a:ea typeface="Montserrat" pitchFamily="34" charset="-122"/>
                <a:cs typeface="Montserrat" pitchFamily="34" charset="-120"/>
              </a:rPr>
              <a:t>Evaluasi dan Perbaikan Berkelanjutan</a:t>
            </a:r>
            <a:endParaRPr lang="en-US" sz="4000" dirty="0"/>
          </a:p>
        </p:txBody>
      </p:sp>
      <p:pic>
        <p:nvPicPr>
          <p:cNvPr id="6" name="Image 2" descr="preencoded.png"/>
          <p:cNvPicPr>
            <a:picLocks noChangeAspect="1"/>
          </p:cNvPicPr>
          <p:nvPr/>
        </p:nvPicPr>
        <p:blipFill>
          <a:blip r:embed="rId3"/>
          <a:stretch>
            <a:fillRect/>
          </a:stretch>
        </p:blipFill>
        <p:spPr>
          <a:xfrm>
            <a:off x="6204228" y="2448282"/>
            <a:ext cx="1025485" cy="1640800"/>
          </a:xfrm>
          <a:prstGeom prst="rect">
            <a:avLst/>
          </a:prstGeom>
        </p:spPr>
      </p:pic>
      <p:sp>
        <p:nvSpPr>
          <p:cNvPr id="7" name="Text 2"/>
          <p:cNvSpPr/>
          <p:nvPr/>
        </p:nvSpPr>
        <p:spPr>
          <a:xfrm>
            <a:off x="7537371" y="2653308"/>
            <a:ext cx="2563773" cy="320397"/>
          </a:xfrm>
          <a:prstGeom prst="rect">
            <a:avLst/>
          </a:prstGeom>
          <a:noFill/>
        </p:spPr>
        <p:txBody>
          <a:bodyPr wrap="none" lIns="0" tIns="0" rIns="0" bIns="0" rtlCol="0" anchor="t"/>
          <a:lstStyle/>
          <a:p>
            <a:pPr marL="0" indent="0" algn="l">
              <a:lnSpc>
                <a:spcPts val="2500"/>
              </a:lnSpc>
              <a:buNone/>
            </a:pPr>
            <a:r>
              <a:rPr lang="en-US" sz="2000" dirty="0">
                <a:solidFill>
                  <a:srgbClr val="DCD7E5"/>
                </a:solidFill>
                <a:latin typeface="Montserrat" pitchFamily="34" charset="0"/>
                <a:ea typeface="Montserrat" pitchFamily="34" charset="-122"/>
                <a:cs typeface="Montserrat" pitchFamily="34" charset="-120"/>
              </a:rPr>
              <a:t>Uji Pengguna</a:t>
            </a:r>
            <a:endParaRPr lang="en-US" sz="2000" dirty="0"/>
          </a:p>
        </p:txBody>
      </p:sp>
      <p:sp>
        <p:nvSpPr>
          <p:cNvPr id="8" name="Text 3"/>
          <p:cNvSpPr/>
          <p:nvPr/>
        </p:nvSpPr>
        <p:spPr>
          <a:xfrm>
            <a:off x="7537371" y="3096697"/>
            <a:ext cx="6375202" cy="656273"/>
          </a:xfrm>
          <a:prstGeom prst="rect">
            <a:avLst/>
          </a:prstGeom>
          <a:noFill/>
        </p:spPr>
        <p:txBody>
          <a:bodyPr wrap="square" lIns="0" tIns="0" rIns="0" bIns="0" rtlCol="0" anchor="t"/>
          <a:lstStyle/>
          <a:p>
            <a:pPr marL="0" indent="0" algn="l">
              <a:lnSpc>
                <a:spcPts val="2550"/>
              </a:lnSpc>
              <a:buNone/>
            </a:pPr>
            <a:r>
              <a:rPr lang="en-US" sz="1600" dirty="0">
                <a:solidFill>
                  <a:srgbClr val="DCD7E5"/>
                </a:solidFill>
                <a:latin typeface="Heebo" pitchFamily="34" charset="0"/>
                <a:ea typeface="Heebo" pitchFamily="34" charset="-122"/>
                <a:cs typeface="Heebo" pitchFamily="34" charset="-120"/>
              </a:rPr>
              <a:t>Lakukan uji pengguna secara berkala untuk mengetahui seberapa baik desain Anda memenuhi kebutuhan dan ekspektasi pengguna.</a:t>
            </a:r>
            <a:endParaRPr lang="en-US" sz="1600" dirty="0"/>
          </a:p>
        </p:txBody>
      </p:sp>
      <p:pic>
        <p:nvPicPr>
          <p:cNvPr id="9" name="Image 3" descr="preencoded.png"/>
          <p:cNvPicPr>
            <a:picLocks noChangeAspect="1"/>
          </p:cNvPicPr>
          <p:nvPr/>
        </p:nvPicPr>
        <p:blipFill>
          <a:blip r:embed="rId4"/>
          <a:stretch>
            <a:fillRect/>
          </a:stretch>
        </p:blipFill>
        <p:spPr>
          <a:xfrm>
            <a:off x="6204228" y="4089083"/>
            <a:ext cx="1025485" cy="1640800"/>
          </a:xfrm>
          <a:prstGeom prst="rect">
            <a:avLst/>
          </a:prstGeom>
        </p:spPr>
      </p:pic>
      <p:sp>
        <p:nvSpPr>
          <p:cNvPr id="10" name="Text 4"/>
          <p:cNvSpPr/>
          <p:nvPr/>
        </p:nvSpPr>
        <p:spPr>
          <a:xfrm>
            <a:off x="7537371" y="4294108"/>
            <a:ext cx="2563773" cy="320397"/>
          </a:xfrm>
          <a:prstGeom prst="rect">
            <a:avLst/>
          </a:prstGeom>
          <a:noFill/>
        </p:spPr>
        <p:txBody>
          <a:bodyPr wrap="none" lIns="0" tIns="0" rIns="0" bIns="0" rtlCol="0" anchor="t"/>
          <a:lstStyle/>
          <a:p>
            <a:pPr marL="0" indent="0" algn="l">
              <a:lnSpc>
                <a:spcPts val="2500"/>
              </a:lnSpc>
              <a:buNone/>
            </a:pPr>
            <a:r>
              <a:rPr lang="en-US" sz="2000" dirty="0">
                <a:solidFill>
                  <a:srgbClr val="DCD7E5"/>
                </a:solidFill>
                <a:latin typeface="Montserrat" pitchFamily="34" charset="0"/>
                <a:ea typeface="Montserrat" pitchFamily="34" charset="-122"/>
                <a:cs typeface="Montserrat" pitchFamily="34" charset="-120"/>
              </a:rPr>
              <a:t>Analisis Data</a:t>
            </a:r>
            <a:endParaRPr lang="en-US" sz="2000" dirty="0"/>
          </a:p>
        </p:txBody>
      </p:sp>
      <p:sp>
        <p:nvSpPr>
          <p:cNvPr id="11" name="Text 5"/>
          <p:cNvSpPr/>
          <p:nvPr/>
        </p:nvSpPr>
        <p:spPr>
          <a:xfrm>
            <a:off x="7537371" y="4737497"/>
            <a:ext cx="6375202" cy="656273"/>
          </a:xfrm>
          <a:prstGeom prst="rect">
            <a:avLst/>
          </a:prstGeom>
          <a:noFill/>
        </p:spPr>
        <p:txBody>
          <a:bodyPr wrap="square" lIns="0" tIns="0" rIns="0" bIns="0" rtlCol="0" anchor="t"/>
          <a:lstStyle/>
          <a:p>
            <a:pPr marL="0" indent="0" algn="l">
              <a:lnSpc>
                <a:spcPts val="2550"/>
              </a:lnSpc>
              <a:buNone/>
            </a:pPr>
            <a:r>
              <a:rPr lang="en-US" sz="1600" dirty="0">
                <a:solidFill>
                  <a:srgbClr val="DCD7E5"/>
                </a:solidFill>
                <a:latin typeface="Heebo" pitchFamily="34" charset="0"/>
                <a:ea typeface="Heebo" pitchFamily="34" charset="-122"/>
                <a:cs typeface="Heebo" pitchFamily="34" charset="-120"/>
              </a:rPr>
              <a:t>Kumpulkan dan analisis data penggunaan, umpan balik, dan metrik lainnya untuk mengidentifikasi area yang perlu diperbaiki.</a:t>
            </a:r>
            <a:endParaRPr lang="en-US" sz="1600" dirty="0"/>
          </a:p>
        </p:txBody>
      </p:sp>
      <p:pic>
        <p:nvPicPr>
          <p:cNvPr id="12" name="Image 4" descr="preencoded.png"/>
          <p:cNvPicPr>
            <a:picLocks noChangeAspect="1"/>
          </p:cNvPicPr>
          <p:nvPr/>
        </p:nvPicPr>
        <p:blipFill>
          <a:blip r:embed="rId5"/>
          <a:stretch>
            <a:fillRect/>
          </a:stretch>
        </p:blipFill>
        <p:spPr>
          <a:xfrm>
            <a:off x="6204228" y="5729883"/>
            <a:ext cx="1025485" cy="1640800"/>
          </a:xfrm>
          <a:prstGeom prst="rect">
            <a:avLst/>
          </a:prstGeom>
        </p:spPr>
      </p:pic>
      <p:sp>
        <p:nvSpPr>
          <p:cNvPr id="13" name="Text 6"/>
          <p:cNvSpPr/>
          <p:nvPr/>
        </p:nvSpPr>
        <p:spPr>
          <a:xfrm>
            <a:off x="7537371" y="5934908"/>
            <a:ext cx="2563773" cy="320397"/>
          </a:xfrm>
          <a:prstGeom prst="rect">
            <a:avLst/>
          </a:prstGeom>
          <a:noFill/>
        </p:spPr>
        <p:txBody>
          <a:bodyPr wrap="none" lIns="0" tIns="0" rIns="0" bIns="0" rtlCol="0" anchor="t"/>
          <a:lstStyle/>
          <a:p>
            <a:pPr marL="0" indent="0" algn="l">
              <a:lnSpc>
                <a:spcPts val="2500"/>
              </a:lnSpc>
              <a:buNone/>
            </a:pPr>
            <a:r>
              <a:rPr lang="en-US" sz="2000" dirty="0">
                <a:solidFill>
                  <a:srgbClr val="DCD7E5"/>
                </a:solidFill>
                <a:latin typeface="Montserrat" pitchFamily="34" charset="0"/>
                <a:ea typeface="Montserrat" pitchFamily="34" charset="-122"/>
                <a:cs typeface="Montserrat" pitchFamily="34" charset="-120"/>
              </a:rPr>
              <a:t>Perbaikan Iteratif</a:t>
            </a:r>
            <a:endParaRPr lang="en-US" sz="2000" dirty="0"/>
          </a:p>
        </p:txBody>
      </p:sp>
      <p:sp>
        <p:nvSpPr>
          <p:cNvPr id="14" name="Text 7"/>
          <p:cNvSpPr/>
          <p:nvPr/>
        </p:nvSpPr>
        <p:spPr>
          <a:xfrm>
            <a:off x="7537371" y="6378297"/>
            <a:ext cx="6375202" cy="656273"/>
          </a:xfrm>
          <a:prstGeom prst="rect">
            <a:avLst/>
          </a:prstGeom>
          <a:noFill/>
        </p:spPr>
        <p:txBody>
          <a:bodyPr wrap="square" lIns="0" tIns="0" rIns="0" bIns="0" rtlCol="0" anchor="t"/>
          <a:lstStyle/>
          <a:p>
            <a:pPr marL="0" indent="0" algn="l">
              <a:lnSpc>
                <a:spcPts val="2550"/>
              </a:lnSpc>
              <a:buNone/>
            </a:pPr>
            <a:r>
              <a:rPr lang="en-US" sz="1600" dirty="0">
                <a:solidFill>
                  <a:srgbClr val="DCD7E5"/>
                </a:solidFill>
                <a:latin typeface="Heebo" pitchFamily="34" charset="0"/>
                <a:ea typeface="Heebo" pitchFamily="34" charset="-122"/>
                <a:cs typeface="Heebo" pitchFamily="34" charset="-120"/>
              </a:rPr>
              <a:t>Gunakan wawasan yang Anda dapatkan untuk membuat perbaikan dan penyempurnaan berkelanjutan pada desain UI UX Anda.</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p:spPr>
      </p:sp>
      <p:sp>
        <p:nvSpPr>
          <p:cNvPr id="4" name="Text 1"/>
          <p:cNvSpPr/>
          <p:nvPr/>
        </p:nvSpPr>
        <p:spPr>
          <a:xfrm>
            <a:off x="864037" y="2692003"/>
            <a:ext cx="6172200" cy="771525"/>
          </a:xfrm>
          <a:prstGeom prst="rect">
            <a:avLst/>
          </a:prstGeom>
          <a:noFill/>
        </p:spPr>
        <p:txBody>
          <a:bodyPr wrap="non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Kesimpulan</a:t>
            </a:r>
            <a:endParaRPr lang="en-US" sz="4850" dirty="0"/>
          </a:p>
        </p:txBody>
      </p:sp>
      <p:sp>
        <p:nvSpPr>
          <p:cNvPr id="5" name="Text 2"/>
          <p:cNvSpPr/>
          <p:nvPr/>
        </p:nvSpPr>
        <p:spPr>
          <a:xfrm>
            <a:off x="864037" y="3957280"/>
            <a:ext cx="12902327" cy="1580198"/>
          </a:xfrm>
          <a:prstGeom prst="rect">
            <a:avLst/>
          </a:prstGeom>
          <a:noFill/>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Penerapan prinsip-prinsip UI UX yang efektif dapat membawa manfaat besar bagi perusahaan dan karyawan di dunia kerja. Dengan memahami kebutuhan pengguna, merancang antarmuka yang intuitif, dan terus melakukan evaluasi dan perbaikan, perusahaan dapat meningkatkan produktivitas, kepuasan, dan daya saing. Investasi dalam UI UX adalah kunci untuk mencapai kesuksesan di era digital saat ini.</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4725</Words>
  <Application>WPS Presentation</Application>
  <PresentationFormat>On-screen Show (16:9)</PresentationFormat>
  <Paragraphs>124</Paragraphs>
  <Slides>9</Slides>
  <Notes>9</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9</vt:i4>
      </vt:variant>
    </vt:vector>
  </HeadingPairs>
  <TitlesOfParts>
    <vt:vector size="24" baseType="lpstr">
      <vt:lpstr>Arial</vt:lpstr>
      <vt:lpstr>SimSun</vt:lpstr>
      <vt:lpstr>Wingdings</vt:lpstr>
      <vt:lpstr>Montserrat</vt:lpstr>
      <vt:lpstr>Segoe Print</vt:lpstr>
      <vt:lpstr>Montserrat</vt:lpstr>
      <vt:lpstr>Montserrat</vt:lpstr>
      <vt:lpstr>Heebo</vt:lpstr>
      <vt:lpstr>Heebo</vt:lpstr>
      <vt:lpstr>Heebo</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DaNz</cp:lastModifiedBy>
  <cp:revision>2</cp:revision>
  <dcterms:created xsi:type="dcterms:W3CDTF">2024-08-29T07:27:00Z</dcterms:created>
  <dcterms:modified xsi:type="dcterms:W3CDTF">2024-08-29T07:28:51Z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08AAD4AE3A4443C49BB9F3ABABB08A0C_12</vt:lpwstr>
  </property>
  <property fmtid="{D5CDD505-2E9C-101B-9397-08002B2CF9AE}" pid="3" name="KSOProductBuildVer">
    <vt:lpwstr>1033-12.2.0.17562</vt:lpwstr>
  </property>
</Properties>
</file>